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59.jpg" ContentType="image/jpeg"/>
  <Override PartName="/ppt/media/image60.jpg" ContentType="image/jpeg"/>
  <Override PartName="/ppt/media/image61.jpg" ContentType="image/jpeg"/>
  <Override PartName="/ppt/media/image6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97" r:id="rId1"/>
  </p:sldMasterIdLst>
  <p:notesMasterIdLst>
    <p:notesMasterId r:id="rId65"/>
  </p:notesMasterIdLst>
  <p:sldIdLst>
    <p:sldId id="299" r:id="rId2"/>
    <p:sldId id="258" r:id="rId3"/>
    <p:sldId id="305" r:id="rId4"/>
    <p:sldId id="306" r:id="rId5"/>
    <p:sldId id="309" r:id="rId6"/>
    <p:sldId id="31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303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3" r:id="rId46"/>
    <p:sldId id="322" r:id="rId47"/>
    <p:sldId id="321" r:id="rId48"/>
    <p:sldId id="324" r:id="rId49"/>
    <p:sldId id="327" r:id="rId50"/>
    <p:sldId id="326" r:id="rId51"/>
    <p:sldId id="325" r:id="rId52"/>
    <p:sldId id="328" r:id="rId53"/>
    <p:sldId id="329" r:id="rId54"/>
    <p:sldId id="336" r:id="rId55"/>
    <p:sldId id="335" r:id="rId56"/>
    <p:sldId id="334" r:id="rId57"/>
    <p:sldId id="333" r:id="rId58"/>
    <p:sldId id="332" r:id="rId59"/>
    <p:sldId id="331" r:id="rId60"/>
    <p:sldId id="330" r:id="rId61"/>
    <p:sldId id="337" r:id="rId62"/>
    <p:sldId id="338" r:id="rId63"/>
    <p:sldId id="339" r:id="rId6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6677D-B361-4F1C-9447-BAA462F6D545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9500B-BC55-4497-B4C2-A6D96B7B7D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87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4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60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147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303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146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249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03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39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2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55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88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25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39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4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37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76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02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D837B4-1EF8-4DB9-BB57-9185358D7096}"/>
              </a:ext>
            </a:extLst>
          </p:cNvPr>
          <p:cNvSpPr txBox="1"/>
          <p:nvPr/>
        </p:nvSpPr>
        <p:spPr>
          <a:xfrm>
            <a:off x="1450019" y="3285292"/>
            <a:ext cx="8001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i="1" spc="-10" dirty="0">
                <a:solidFill>
                  <a:srgbClr val="00B0F0"/>
                </a:solidFill>
                <a:latin typeface="Arial"/>
                <a:cs typeface="Arial"/>
              </a:rPr>
              <a:t>Лектор: Ивахник Дмитрий Евгеньевич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354965" algn="l"/>
                <a:tab pos="355600" algn="l"/>
              </a:tabLst>
            </a:pPr>
            <a:r>
              <a:rPr lang="ru-RU" spc="-45" dirty="0">
                <a:solidFill>
                  <a:srgbClr val="00B0F0"/>
                </a:solidFill>
                <a:latin typeface="Arial"/>
                <a:cs typeface="Arial"/>
              </a:rPr>
              <a:t>кандидат экономических наук, доцент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49DFE9-1E59-4B04-A670-53F4DDC18E5F}"/>
              </a:ext>
            </a:extLst>
          </p:cNvPr>
          <p:cNvSpPr/>
          <p:nvPr/>
        </p:nvSpPr>
        <p:spPr>
          <a:xfrm>
            <a:off x="1450019" y="1219200"/>
            <a:ext cx="922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spc="-45" dirty="0">
                <a:latin typeface="Calibri Light"/>
                <a:cs typeface="Calibri Light"/>
              </a:rPr>
              <a:t>Анализ</a:t>
            </a:r>
            <a:r>
              <a:rPr lang="ru-RU" sz="4800" spc="-170" dirty="0">
                <a:latin typeface="Calibri Light"/>
                <a:cs typeface="Calibri Light"/>
              </a:rPr>
              <a:t> </a:t>
            </a:r>
            <a:r>
              <a:rPr lang="ru-RU" sz="4800" dirty="0">
                <a:latin typeface="Calibri Light"/>
                <a:cs typeface="Calibri Light"/>
              </a:rPr>
              <a:t>и</a:t>
            </a:r>
            <a:r>
              <a:rPr lang="ru-RU" sz="4800" spc="-114" dirty="0">
                <a:latin typeface="Calibri Light"/>
                <a:cs typeface="Calibri Light"/>
              </a:rPr>
              <a:t> </a:t>
            </a:r>
            <a:r>
              <a:rPr lang="ru-RU" sz="4800" spc="-45" dirty="0">
                <a:latin typeface="Calibri Light"/>
                <a:cs typeface="Calibri Light"/>
              </a:rPr>
              <a:t>концептуальное </a:t>
            </a:r>
            <a:r>
              <a:rPr lang="ru-RU" sz="4800" spc="-1340" dirty="0">
                <a:latin typeface="Calibri Light"/>
                <a:cs typeface="Calibri Light"/>
              </a:rPr>
              <a:t> </a:t>
            </a:r>
            <a:r>
              <a:rPr lang="ru-RU" sz="4800" spc="-50" dirty="0">
                <a:latin typeface="Calibri Light"/>
                <a:cs typeface="Calibri Light"/>
              </a:rPr>
              <a:t>моделирование</a:t>
            </a:r>
            <a:r>
              <a:rPr lang="ru-RU" sz="4800" spc="-170" dirty="0">
                <a:latin typeface="Calibri Light"/>
                <a:cs typeface="Calibri Light"/>
              </a:rPr>
              <a:t> </a:t>
            </a:r>
            <a:r>
              <a:rPr lang="ru-RU" sz="4800" spc="-35" dirty="0">
                <a:latin typeface="Calibri Light"/>
                <a:cs typeface="Calibri Light"/>
              </a:rPr>
              <a:t>систем</a:t>
            </a:r>
            <a:endParaRPr lang="ru-RU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801615" y="906018"/>
            <a:ext cx="6483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200" b="1" i="1" spc="-5" dirty="0">
                <a:latin typeface="Times New Roman"/>
                <a:cs typeface="Times New Roman"/>
              </a:rPr>
              <a:t>U</a:t>
            </a:r>
            <a:r>
              <a:rPr sz="2200" b="1" i="1" spc="5" dirty="0">
                <a:latin typeface="Times New Roman"/>
                <a:cs typeface="Times New Roman"/>
              </a:rPr>
              <a:t>M</a:t>
            </a:r>
            <a:r>
              <a:rPr sz="2200" b="1" i="1" dirty="0">
                <a:latin typeface="Times New Roman"/>
                <a:cs typeface="Times New Roman"/>
              </a:rPr>
              <a:t>L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17650" y="1892554"/>
            <a:ext cx="2853690" cy="759460"/>
            <a:chOff x="-6350" y="1892554"/>
            <a:chExt cx="2853690" cy="759460"/>
          </a:xfrm>
        </p:grpSpPr>
        <p:sp>
          <p:nvSpPr>
            <p:cNvPr id="8" name="object 8"/>
            <p:cNvSpPr/>
            <p:nvPr/>
          </p:nvSpPr>
          <p:spPr>
            <a:xfrm>
              <a:off x="0" y="1898904"/>
              <a:ext cx="2840990" cy="746760"/>
            </a:xfrm>
            <a:custGeom>
              <a:avLst/>
              <a:gdLst/>
              <a:ahLst/>
              <a:cxnLst/>
              <a:rect l="l" t="t" r="r" b="b"/>
              <a:pathLst>
                <a:path w="2840990" h="746760">
                  <a:moveTo>
                    <a:pt x="0" y="331611"/>
                  </a:moveTo>
                  <a:lnTo>
                    <a:pt x="33092" y="282770"/>
                  </a:lnTo>
                  <a:lnTo>
                    <a:pt x="72306" y="248633"/>
                  </a:lnTo>
                  <a:lnTo>
                    <a:pt x="123294" y="215956"/>
                  </a:lnTo>
                  <a:lnTo>
                    <a:pt x="185403" y="184912"/>
                  </a:lnTo>
                  <a:lnTo>
                    <a:pt x="257979" y="155669"/>
                  </a:lnTo>
                  <a:lnTo>
                    <a:pt x="297989" y="141777"/>
                  </a:lnTo>
                  <a:lnTo>
                    <a:pt x="340371" y="128400"/>
                  </a:lnTo>
                  <a:lnTo>
                    <a:pt x="385043" y="115559"/>
                  </a:lnTo>
                  <a:lnTo>
                    <a:pt x="431924" y="103276"/>
                  </a:lnTo>
                  <a:lnTo>
                    <a:pt x="480932" y="91571"/>
                  </a:lnTo>
                  <a:lnTo>
                    <a:pt x="531986" y="80467"/>
                  </a:lnTo>
                  <a:lnTo>
                    <a:pt x="585003" y="69984"/>
                  </a:lnTo>
                  <a:lnTo>
                    <a:pt x="639903" y="60144"/>
                  </a:lnTo>
                  <a:lnTo>
                    <a:pt x="696603" y="50969"/>
                  </a:lnTo>
                  <a:lnTo>
                    <a:pt x="755022" y="42479"/>
                  </a:lnTo>
                  <a:lnTo>
                    <a:pt x="815079" y="34697"/>
                  </a:lnTo>
                  <a:lnTo>
                    <a:pt x="876691" y="27642"/>
                  </a:lnTo>
                  <a:lnTo>
                    <a:pt x="939777" y="21338"/>
                  </a:lnTo>
                  <a:lnTo>
                    <a:pt x="1004256" y="15805"/>
                  </a:lnTo>
                  <a:lnTo>
                    <a:pt x="1070045" y="11065"/>
                  </a:lnTo>
                  <a:lnTo>
                    <a:pt x="1137063" y="7138"/>
                  </a:lnTo>
                  <a:lnTo>
                    <a:pt x="1205229" y="4047"/>
                  </a:lnTo>
                  <a:lnTo>
                    <a:pt x="1274461" y="1813"/>
                  </a:lnTo>
                  <a:lnTo>
                    <a:pt x="1344677" y="456"/>
                  </a:lnTo>
                  <a:lnTo>
                    <a:pt x="1415796" y="0"/>
                  </a:lnTo>
                  <a:lnTo>
                    <a:pt x="1486918" y="456"/>
                  </a:lnTo>
                  <a:lnTo>
                    <a:pt x="1557138" y="1813"/>
                  </a:lnTo>
                  <a:lnTo>
                    <a:pt x="1626373" y="4047"/>
                  </a:lnTo>
                  <a:lnTo>
                    <a:pt x="1694542" y="7138"/>
                  </a:lnTo>
                  <a:lnTo>
                    <a:pt x="1761563" y="11065"/>
                  </a:lnTo>
                  <a:lnTo>
                    <a:pt x="1827354" y="15805"/>
                  </a:lnTo>
                  <a:lnTo>
                    <a:pt x="1891834" y="21338"/>
                  </a:lnTo>
                  <a:lnTo>
                    <a:pt x="1954921" y="27642"/>
                  </a:lnTo>
                  <a:lnTo>
                    <a:pt x="2016534" y="34697"/>
                  </a:lnTo>
                  <a:lnTo>
                    <a:pt x="2076591" y="42479"/>
                  </a:lnTo>
                  <a:lnTo>
                    <a:pt x="2135011" y="50969"/>
                  </a:lnTo>
                  <a:lnTo>
                    <a:pt x="2191711" y="60144"/>
                  </a:lnTo>
                  <a:lnTo>
                    <a:pt x="2246610" y="69984"/>
                  </a:lnTo>
                  <a:lnTo>
                    <a:pt x="2299627" y="80467"/>
                  </a:lnTo>
                  <a:lnTo>
                    <a:pt x="2350680" y="91571"/>
                  </a:lnTo>
                  <a:lnTo>
                    <a:pt x="2399687" y="103276"/>
                  </a:lnTo>
                  <a:lnTo>
                    <a:pt x="2446567" y="115559"/>
                  </a:lnTo>
                  <a:lnTo>
                    <a:pt x="2491237" y="128400"/>
                  </a:lnTo>
                  <a:lnTo>
                    <a:pt x="2533618" y="141777"/>
                  </a:lnTo>
                  <a:lnTo>
                    <a:pt x="2573626" y="155669"/>
                  </a:lnTo>
                  <a:lnTo>
                    <a:pt x="2611181" y="170054"/>
                  </a:lnTo>
                  <a:lnTo>
                    <a:pt x="2678602" y="200219"/>
                  </a:lnTo>
                  <a:lnTo>
                    <a:pt x="2735229" y="232101"/>
                  </a:lnTo>
                  <a:lnTo>
                    <a:pt x="2780409" y="265529"/>
                  </a:lnTo>
                  <a:lnTo>
                    <a:pt x="2813488" y="300332"/>
                  </a:lnTo>
                  <a:lnTo>
                    <a:pt x="2833815" y="336339"/>
                  </a:lnTo>
                  <a:lnTo>
                    <a:pt x="2840736" y="373380"/>
                  </a:lnTo>
                  <a:lnTo>
                    <a:pt x="2838992" y="392018"/>
                  </a:lnTo>
                  <a:lnTo>
                    <a:pt x="2825287" y="428563"/>
                  </a:lnTo>
                  <a:lnTo>
                    <a:pt x="2798502" y="463989"/>
                  </a:lnTo>
                  <a:lnTo>
                    <a:pt x="2759291" y="498126"/>
                  </a:lnTo>
                  <a:lnTo>
                    <a:pt x="2708306" y="530803"/>
                  </a:lnTo>
                  <a:lnTo>
                    <a:pt x="2646200" y="561848"/>
                  </a:lnTo>
                  <a:lnTo>
                    <a:pt x="2573626" y="591090"/>
                  </a:lnTo>
                  <a:lnTo>
                    <a:pt x="2533618" y="604982"/>
                  </a:lnTo>
                  <a:lnTo>
                    <a:pt x="2491237" y="618359"/>
                  </a:lnTo>
                  <a:lnTo>
                    <a:pt x="2446567" y="631200"/>
                  </a:lnTo>
                  <a:lnTo>
                    <a:pt x="2399687" y="643483"/>
                  </a:lnTo>
                  <a:lnTo>
                    <a:pt x="2350680" y="655188"/>
                  </a:lnTo>
                  <a:lnTo>
                    <a:pt x="2299627" y="666292"/>
                  </a:lnTo>
                  <a:lnTo>
                    <a:pt x="2246610" y="676775"/>
                  </a:lnTo>
                  <a:lnTo>
                    <a:pt x="2191711" y="686615"/>
                  </a:lnTo>
                  <a:lnTo>
                    <a:pt x="2135011" y="695790"/>
                  </a:lnTo>
                  <a:lnTo>
                    <a:pt x="2076591" y="704280"/>
                  </a:lnTo>
                  <a:lnTo>
                    <a:pt x="2016534" y="712062"/>
                  </a:lnTo>
                  <a:lnTo>
                    <a:pt x="1954921" y="719117"/>
                  </a:lnTo>
                  <a:lnTo>
                    <a:pt x="1891834" y="725421"/>
                  </a:lnTo>
                  <a:lnTo>
                    <a:pt x="1827354" y="730954"/>
                  </a:lnTo>
                  <a:lnTo>
                    <a:pt x="1761563" y="735694"/>
                  </a:lnTo>
                  <a:lnTo>
                    <a:pt x="1694542" y="739621"/>
                  </a:lnTo>
                  <a:lnTo>
                    <a:pt x="1626373" y="742712"/>
                  </a:lnTo>
                  <a:lnTo>
                    <a:pt x="1557138" y="744946"/>
                  </a:lnTo>
                  <a:lnTo>
                    <a:pt x="1486918" y="746303"/>
                  </a:lnTo>
                  <a:lnTo>
                    <a:pt x="1415796" y="746760"/>
                  </a:lnTo>
                  <a:lnTo>
                    <a:pt x="1344677" y="746303"/>
                  </a:lnTo>
                  <a:lnTo>
                    <a:pt x="1274461" y="744946"/>
                  </a:lnTo>
                  <a:lnTo>
                    <a:pt x="1205229" y="742712"/>
                  </a:lnTo>
                  <a:lnTo>
                    <a:pt x="1137063" y="739621"/>
                  </a:lnTo>
                  <a:lnTo>
                    <a:pt x="1070045" y="735694"/>
                  </a:lnTo>
                  <a:lnTo>
                    <a:pt x="1004256" y="730954"/>
                  </a:lnTo>
                  <a:lnTo>
                    <a:pt x="939777" y="725421"/>
                  </a:lnTo>
                  <a:lnTo>
                    <a:pt x="876691" y="719117"/>
                  </a:lnTo>
                  <a:lnTo>
                    <a:pt x="815079" y="712062"/>
                  </a:lnTo>
                  <a:lnTo>
                    <a:pt x="755022" y="704280"/>
                  </a:lnTo>
                  <a:lnTo>
                    <a:pt x="696603" y="695790"/>
                  </a:lnTo>
                  <a:lnTo>
                    <a:pt x="639903" y="686615"/>
                  </a:lnTo>
                  <a:lnTo>
                    <a:pt x="585003" y="676775"/>
                  </a:lnTo>
                  <a:lnTo>
                    <a:pt x="531986" y="666292"/>
                  </a:lnTo>
                  <a:lnTo>
                    <a:pt x="480932" y="655188"/>
                  </a:lnTo>
                  <a:lnTo>
                    <a:pt x="431924" y="643483"/>
                  </a:lnTo>
                  <a:lnTo>
                    <a:pt x="385043" y="631200"/>
                  </a:lnTo>
                  <a:lnTo>
                    <a:pt x="340371" y="618359"/>
                  </a:lnTo>
                  <a:lnTo>
                    <a:pt x="297989" y="604982"/>
                  </a:lnTo>
                  <a:lnTo>
                    <a:pt x="257979" y="591090"/>
                  </a:lnTo>
                  <a:lnTo>
                    <a:pt x="220423" y="576705"/>
                  </a:lnTo>
                  <a:lnTo>
                    <a:pt x="152999" y="546540"/>
                  </a:lnTo>
                  <a:lnTo>
                    <a:pt x="96369" y="514658"/>
                  </a:lnTo>
                  <a:lnTo>
                    <a:pt x="51186" y="481230"/>
                  </a:lnTo>
                  <a:lnTo>
                    <a:pt x="18105" y="446427"/>
                  </a:lnTo>
                  <a:lnTo>
                    <a:pt x="0" y="41514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31" y="2253966"/>
              <a:ext cx="1670432" cy="17111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03831" y="2114169"/>
            <a:ext cx="1675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" dirty="0">
                <a:solidFill>
                  <a:srgbClr val="FF0000"/>
                </a:solidFill>
                <a:latin typeface="Times New Roman"/>
                <a:cs typeface="Times New Roman"/>
              </a:rPr>
              <a:t>характеристики</a:t>
            </a:r>
            <a:endParaRPr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15786" y="1892554"/>
            <a:ext cx="3024505" cy="759460"/>
            <a:chOff x="4891785" y="1892554"/>
            <a:chExt cx="3024505" cy="759460"/>
          </a:xfrm>
        </p:grpSpPr>
        <p:sp>
          <p:nvSpPr>
            <p:cNvPr id="12" name="object 12"/>
            <p:cNvSpPr/>
            <p:nvPr/>
          </p:nvSpPr>
          <p:spPr>
            <a:xfrm>
              <a:off x="4898135" y="1898904"/>
              <a:ext cx="3011805" cy="746760"/>
            </a:xfrm>
            <a:custGeom>
              <a:avLst/>
              <a:gdLst/>
              <a:ahLst/>
              <a:cxnLst/>
              <a:rect l="l" t="t" r="r" b="b"/>
              <a:pathLst>
                <a:path w="3011804" h="746760">
                  <a:moveTo>
                    <a:pt x="0" y="373380"/>
                  </a:moveTo>
                  <a:lnTo>
                    <a:pt x="15390" y="319786"/>
                  </a:lnTo>
                  <a:lnTo>
                    <a:pt x="42092" y="285333"/>
                  </a:lnTo>
                  <a:lnTo>
                    <a:pt x="81213" y="252082"/>
                  </a:lnTo>
                  <a:lnTo>
                    <a:pt x="132121" y="220191"/>
                  </a:lnTo>
                  <a:lnTo>
                    <a:pt x="194186" y="189816"/>
                  </a:lnTo>
                  <a:lnTo>
                    <a:pt x="266775" y="161112"/>
                  </a:lnTo>
                  <a:lnTo>
                    <a:pt x="306820" y="147436"/>
                  </a:lnTo>
                  <a:lnTo>
                    <a:pt x="349260" y="134237"/>
                  </a:lnTo>
                  <a:lnTo>
                    <a:pt x="394015" y="121534"/>
                  </a:lnTo>
                  <a:lnTo>
                    <a:pt x="441007" y="109346"/>
                  </a:lnTo>
                  <a:lnTo>
                    <a:pt x="490157" y="97694"/>
                  </a:lnTo>
                  <a:lnTo>
                    <a:pt x="541387" y="86597"/>
                  </a:lnTo>
                  <a:lnTo>
                    <a:pt x="594617" y="76074"/>
                  </a:lnTo>
                  <a:lnTo>
                    <a:pt x="649768" y="66145"/>
                  </a:lnTo>
                  <a:lnTo>
                    <a:pt x="706763" y="56829"/>
                  </a:lnTo>
                  <a:lnTo>
                    <a:pt x="765521" y="48146"/>
                  </a:lnTo>
                  <a:lnTo>
                    <a:pt x="825963" y="40116"/>
                  </a:lnTo>
                  <a:lnTo>
                    <a:pt x="888012" y="32758"/>
                  </a:lnTo>
                  <a:lnTo>
                    <a:pt x="951588" y="26091"/>
                  </a:lnTo>
                  <a:lnTo>
                    <a:pt x="1016613" y="20135"/>
                  </a:lnTo>
                  <a:lnTo>
                    <a:pt x="1083007" y="14910"/>
                  </a:lnTo>
                  <a:lnTo>
                    <a:pt x="1150691" y="10436"/>
                  </a:lnTo>
                  <a:lnTo>
                    <a:pt x="1219587" y="6731"/>
                  </a:lnTo>
                  <a:lnTo>
                    <a:pt x="1289616" y="3815"/>
                  </a:lnTo>
                  <a:lnTo>
                    <a:pt x="1360699" y="1708"/>
                  </a:lnTo>
                  <a:lnTo>
                    <a:pt x="1432757" y="430"/>
                  </a:lnTo>
                  <a:lnTo>
                    <a:pt x="1505712" y="0"/>
                  </a:lnTo>
                  <a:lnTo>
                    <a:pt x="1578666" y="430"/>
                  </a:lnTo>
                  <a:lnTo>
                    <a:pt x="1650724" y="1708"/>
                  </a:lnTo>
                  <a:lnTo>
                    <a:pt x="1721807" y="3815"/>
                  </a:lnTo>
                  <a:lnTo>
                    <a:pt x="1791836" y="6731"/>
                  </a:lnTo>
                  <a:lnTo>
                    <a:pt x="1860732" y="10436"/>
                  </a:lnTo>
                  <a:lnTo>
                    <a:pt x="1928416" y="14910"/>
                  </a:lnTo>
                  <a:lnTo>
                    <a:pt x="1994810" y="20135"/>
                  </a:lnTo>
                  <a:lnTo>
                    <a:pt x="2059835" y="26091"/>
                  </a:lnTo>
                  <a:lnTo>
                    <a:pt x="2123411" y="32758"/>
                  </a:lnTo>
                  <a:lnTo>
                    <a:pt x="2185460" y="40116"/>
                  </a:lnTo>
                  <a:lnTo>
                    <a:pt x="2245902" y="48146"/>
                  </a:lnTo>
                  <a:lnTo>
                    <a:pt x="2304660" y="56829"/>
                  </a:lnTo>
                  <a:lnTo>
                    <a:pt x="2361655" y="66145"/>
                  </a:lnTo>
                  <a:lnTo>
                    <a:pt x="2416806" y="76074"/>
                  </a:lnTo>
                  <a:lnTo>
                    <a:pt x="2470036" y="86597"/>
                  </a:lnTo>
                  <a:lnTo>
                    <a:pt x="2521266" y="97694"/>
                  </a:lnTo>
                  <a:lnTo>
                    <a:pt x="2570416" y="109346"/>
                  </a:lnTo>
                  <a:lnTo>
                    <a:pt x="2617408" y="121534"/>
                  </a:lnTo>
                  <a:lnTo>
                    <a:pt x="2662163" y="134237"/>
                  </a:lnTo>
                  <a:lnTo>
                    <a:pt x="2704603" y="147436"/>
                  </a:lnTo>
                  <a:lnTo>
                    <a:pt x="2744648" y="161112"/>
                  </a:lnTo>
                  <a:lnTo>
                    <a:pt x="2782219" y="175245"/>
                  </a:lnTo>
                  <a:lnTo>
                    <a:pt x="2849625" y="204804"/>
                  </a:lnTo>
                  <a:lnTo>
                    <a:pt x="2906190" y="235957"/>
                  </a:lnTo>
                  <a:lnTo>
                    <a:pt x="2951283" y="268547"/>
                  </a:lnTo>
                  <a:lnTo>
                    <a:pt x="2984274" y="302419"/>
                  </a:lnTo>
                  <a:lnTo>
                    <a:pt x="3004531" y="337415"/>
                  </a:lnTo>
                  <a:lnTo>
                    <a:pt x="3011423" y="373380"/>
                  </a:lnTo>
                  <a:lnTo>
                    <a:pt x="3009687" y="391473"/>
                  </a:lnTo>
                  <a:lnTo>
                    <a:pt x="2984274" y="444340"/>
                  </a:lnTo>
                  <a:lnTo>
                    <a:pt x="2951283" y="478212"/>
                  </a:lnTo>
                  <a:lnTo>
                    <a:pt x="2906190" y="510802"/>
                  </a:lnTo>
                  <a:lnTo>
                    <a:pt x="2849625" y="541955"/>
                  </a:lnTo>
                  <a:lnTo>
                    <a:pt x="2782219" y="571514"/>
                  </a:lnTo>
                  <a:lnTo>
                    <a:pt x="2744648" y="585647"/>
                  </a:lnTo>
                  <a:lnTo>
                    <a:pt x="2704603" y="599323"/>
                  </a:lnTo>
                  <a:lnTo>
                    <a:pt x="2662163" y="612522"/>
                  </a:lnTo>
                  <a:lnTo>
                    <a:pt x="2617408" y="625225"/>
                  </a:lnTo>
                  <a:lnTo>
                    <a:pt x="2570416" y="637412"/>
                  </a:lnTo>
                  <a:lnTo>
                    <a:pt x="2521266" y="649065"/>
                  </a:lnTo>
                  <a:lnTo>
                    <a:pt x="2470036" y="660162"/>
                  </a:lnTo>
                  <a:lnTo>
                    <a:pt x="2416806" y="670685"/>
                  </a:lnTo>
                  <a:lnTo>
                    <a:pt x="2361655" y="680614"/>
                  </a:lnTo>
                  <a:lnTo>
                    <a:pt x="2304660" y="689930"/>
                  </a:lnTo>
                  <a:lnTo>
                    <a:pt x="2245902" y="698613"/>
                  </a:lnTo>
                  <a:lnTo>
                    <a:pt x="2185460" y="706643"/>
                  </a:lnTo>
                  <a:lnTo>
                    <a:pt x="2123411" y="714001"/>
                  </a:lnTo>
                  <a:lnTo>
                    <a:pt x="2059835" y="720668"/>
                  </a:lnTo>
                  <a:lnTo>
                    <a:pt x="1994810" y="726624"/>
                  </a:lnTo>
                  <a:lnTo>
                    <a:pt x="1928416" y="731849"/>
                  </a:lnTo>
                  <a:lnTo>
                    <a:pt x="1860732" y="736323"/>
                  </a:lnTo>
                  <a:lnTo>
                    <a:pt x="1791836" y="740028"/>
                  </a:lnTo>
                  <a:lnTo>
                    <a:pt x="1721807" y="742944"/>
                  </a:lnTo>
                  <a:lnTo>
                    <a:pt x="1650724" y="745051"/>
                  </a:lnTo>
                  <a:lnTo>
                    <a:pt x="1578666" y="746329"/>
                  </a:lnTo>
                  <a:lnTo>
                    <a:pt x="1505712" y="746760"/>
                  </a:lnTo>
                  <a:lnTo>
                    <a:pt x="1432757" y="746329"/>
                  </a:lnTo>
                  <a:lnTo>
                    <a:pt x="1360699" y="745051"/>
                  </a:lnTo>
                  <a:lnTo>
                    <a:pt x="1289616" y="742944"/>
                  </a:lnTo>
                  <a:lnTo>
                    <a:pt x="1219587" y="740028"/>
                  </a:lnTo>
                  <a:lnTo>
                    <a:pt x="1150691" y="736323"/>
                  </a:lnTo>
                  <a:lnTo>
                    <a:pt x="1083007" y="731849"/>
                  </a:lnTo>
                  <a:lnTo>
                    <a:pt x="1016613" y="726624"/>
                  </a:lnTo>
                  <a:lnTo>
                    <a:pt x="951588" y="720668"/>
                  </a:lnTo>
                  <a:lnTo>
                    <a:pt x="888012" y="714001"/>
                  </a:lnTo>
                  <a:lnTo>
                    <a:pt x="825963" y="706643"/>
                  </a:lnTo>
                  <a:lnTo>
                    <a:pt x="765521" y="698613"/>
                  </a:lnTo>
                  <a:lnTo>
                    <a:pt x="706763" y="689930"/>
                  </a:lnTo>
                  <a:lnTo>
                    <a:pt x="649768" y="680614"/>
                  </a:lnTo>
                  <a:lnTo>
                    <a:pt x="594617" y="670685"/>
                  </a:lnTo>
                  <a:lnTo>
                    <a:pt x="541387" y="660162"/>
                  </a:lnTo>
                  <a:lnTo>
                    <a:pt x="490157" y="649065"/>
                  </a:lnTo>
                  <a:lnTo>
                    <a:pt x="441007" y="637413"/>
                  </a:lnTo>
                  <a:lnTo>
                    <a:pt x="394015" y="625225"/>
                  </a:lnTo>
                  <a:lnTo>
                    <a:pt x="349260" y="612522"/>
                  </a:lnTo>
                  <a:lnTo>
                    <a:pt x="306820" y="599323"/>
                  </a:lnTo>
                  <a:lnTo>
                    <a:pt x="266775" y="585647"/>
                  </a:lnTo>
                  <a:lnTo>
                    <a:pt x="229204" y="571514"/>
                  </a:lnTo>
                  <a:lnTo>
                    <a:pt x="161798" y="541955"/>
                  </a:lnTo>
                  <a:lnTo>
                    <a:pt x="105233" y="510802"/>
                  </a:lnTo>
                  <a:lnTo>
                    <a:pt x="60140" y="478212"/>
                  </a:lnTo>
                  <a:lnTo>
                    <a:pt x="27149" y="444340"/>
                  </a:lnTo>
                  <a:lnTo>
                    <a:pt x="6892" y="409344"/>
                  </a:lnTo>
                  <a:lnTo>
                    <a:pt x="0" y="3733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3409" y="2253966"/>
              <a:ext cx="1374466" cy="1235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229602" y="2114169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возможности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6480" y="2950464"/>
            <a:ext cx="3404870" cy="29387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90170" marR="640715">
              <a:spcBef>
                <a:spcPts val="955"/>
              </a:spcBef>
              <a:buChar char="-"/>
              <a:tabLst>
                <a:tab pos="209550" algn="l"/>
              </a:tabLst>
            </a:pPr>
            <a:r>
              <a:rPr sz="1600" i="1" dirty="0">
                <a:latin typeface="Times New Roman"/>
                <a:cs typeface="Times New Roman"/>
              </a:rPr>
              <a:t>является </a:t>
            </a:r>
            <a:r>
              <a:rPr sz="1600" i="1" spc="-25" dirty="0">
                <a:latin typeface="Times New Roman"/>
                <a:cs typeface="Times New Roman"/>
              </a:rPr>
              <a:t>языком </a:t>
            </a:r>
            <a:r>
              <a:rPr sz="1600" i="1" dirty="0">
                <a:latin typeface="Times New Roman"/>
                <a:cs typeface="Times New Roman"/>
              </a:rPr>
              <a:t>визуального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моделирования, </a:t>
            </a:r>
            <a:r>
              <a:rPr sz="1600" i="1" spc="-10" dirty="0">
                <a:latin typeface="Times New Roman"/>
                <a:cs typeface="Times New Roman"/>
              </a:rPr>
              <a:t>который 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обеспечивает</a:t>
            </a:r>
            <a:endParaRPr sz="1600">
              <a:latin typeface="Times New Roman"/>
              <a:cs typeface="Times New Roman"/>
            </a:endParaRPr>
          </a:p>
          <a:p>
            <a:pPr marL="90170" marR="210185"/>
            <a:r>
              <a:rPr sz="1600" i="1" dirty="0">
                <a:latin typeface="Times New Roman"/>
                <a:cs typeface="Times New Roman"/>
              </a:rPr>
              <a:t>разработку</a:t>
            </a:r>
            <a:r>
              <a:rPr sz="1600" i="1" spc="-6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репрезентативных</a:t>
            </a:r>
            <a:r>
              <a:rPr sz="1600" i="1" spc="-9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мо-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делей </a:t>
            </a:r>
            <a:r>
              <a:rPr sz="1600" i="1" dirty="0">
                <a:latin typeface="Times New Roman"/>
                <a:cs typeface="Times New Roman"/>
              </a:rPr>
              <a:t>для организации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взаимодействия </a:t>
            </a:r>
            <a:r>
              <a:rPr sz="1600" i="1" spc="-15" dirty="0">
                <a:latin typeface="Times New Roman"/>
                <a:cs typeface="Times New Roman"/>
              </a:rPr>
              <a:t>заказчика </a:t>
            </a:r>
            <a:r>
              <a:rPr sz="1600" i="1" dirty="0">
                <a:latin typeface="Times New Roman"/>
                <a:cs typeface="Times New Roman"/>
              </a:rPr>
              <a:t>и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разработчика </a:t>
            </a:r>
            <a:r>
              <a:rPr sz="1600" i="1" dirty="0">
                <a:latin typeface="Times New Roman"/>
                <a:cs typeface="Times New Roman"/>
              </a:rPr>
              <a:t>ИС, </a:t>
            </a:r>
            <a:r>
              <a:rPr sz="1600" i="1" spc="-5" dirty="0">
                <a:latin typeface="Times New Roman"/>
                <a:cs typeface="Times New Roman"/>
              </a:rPr>
              <a:t>различных </a:t>
            </a:r>
            <a:r>
              <a:rPr sz="1600" i="1" dirty="0">
                <a:latin typeface="Times New Roman"/>
                <a:cs typeface="Times New Roman"/>
              </a:rPr>
              <a:t>групп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разработчиков</a:t>
            </a:r>
            <a:r>
              <a:rPr sz="1600" i="1" spc="-7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ИС;</a:t>
            </a:r>
            <a:endParaRPr sz="1600">
              <a:latin typeface="Times New Roman"/>
              <a:cs typeface="Times New Roman"/>
            </a:endParaRPr>
          </a:p>
          <a:p>
            <a:pPr marL="90170" marR="170815" algn="just"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600" i="1" spc="-5" dirty="0">
                <a:latin typeface="Times New Roman"/>
                <a:cs typeface="Times New Roman"/>
              </a:rPr>
              <a:t>содержит</a:t>
            </a:r>
            <a:r>
              <a:rPr sz="1600" i="1" spc="-9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механизмы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расширения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и </a:t>
            </a:r>
            <a:r>
              <a:rPr sz="1600" i="1" dirty="0">
                <a:latin typeface="Times New Roman"/>
                <a:cs typeface="Times New Roman"/>
              </a:rPr>
              <a:t>специализации </a:t>
            </a:r>
            <a:r>
              <a:rPr sz="1600" i="1" spc="-5" dirty="0">
                <a:latin typeface="Times New Roman"/>
                <a:cs typeface="Times New Roman"/>
              </a:rPr>
              <a:t>базовых </a:t>
            </a:r>
            <a:r>
              <a:rPr sz="1600" i="1" dirty="0">
                <a:latin typeface="Times New Roman"/>
                <a:cs typeface="Times New Roman"/>
              </a:rPr>
              <a:t>концепций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15" dirty="0">
                <a:latin typeface="Times New Roman"/>
                <a:cs typeface="Times New Roman"/>
              </a:rPr>
              <a:t>языка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6081" y="2535935"/>
            <a:ext cx="388620" cy="1921510"/>
          </a:xfrm>
          <a:custGeom>
            <a:avLst/>
            <a:gdLst/>
            <a:ahLst/>
            <a:cxnLst/>
            <a:rect l="l" t="t" r="r" b="b"/>
            <a:pathLst>
              <a:path w="388620" h="1921510">
                <a:moveTo>
                  <a:pt x="312254" y="1844802"/>
                </a:moveTo>
                <a:lnTo>
                  <a:pt x="312254" y="1921002"/>
                </a:lnTo>
                <a:lnTo>
                  <a:pt x="375754" y="1889252"/>
                </a:lnTo>
                <a:lnTo>
                  <a:pt x="324954" y="1889252"/>
                </a:lnTo>
                <a:lnTo>
                  <a:pt x="324954" y="1876552"/>
                </a:lnTo>
                <a:lnTo>
                  <a:pt x="375754" y="1876552"/>
                </a:lnTo>
                <a:lnTo>
                  <a:pt x="312254" y="1844802"/>
                </a:lnTo>
                <a:close/>
              </a:path>
              <a:path w="388620" h="1921510">
                <a:moveTo>
                  <a:pt x="12699" y="0"/>
                </a:moveTo>
                <a:lnTo>
                  <a:pt x="0" y="0"/>
                </a:lnTo>
                <a:lnTo>
                  <a:pt x="0" y="1889252"/>
                </a:lnTo>
                <a:lnTo>
                  <a:pt x="312254" y="1889252"/>
                </a:lnTo>
                <a:lnTo>
                  <a:pt x="312254" y="1882902"/>
                </a:lnTo>
                <a:lnTo>
                  <a:pt x="12699" y="1882902"/>
                </a:lnTo>
                <a:lnTo>
                  <a:pt x="6349" y="1876552"/>
                </a:lnTo>
                <a:lnTo>
                  <a:pt x="12699" y="1876552"/>
                </a:lnTo>
                <a:lnTo>
                  <a:pt x="12699" y="0"/>
                </a:lnTo>
                <a:close/>
              </a:path>
              <a:path w="388620" h="1921510">
                <a:moveTo>
                  <a:pt x="375754" y="1876552"/>
                </a:moveTo>
                <a:lnTo>
                  <a:pt x="324954" y="1876552"/>
                </a:lnTo>
                <a:lnTo>
                  <a:pt x="324954" y="1889252"/>
                </a:lnTo>
                <a:lnTo>
                  <a:pt x="375754" y="1889252"/>
                </a:lnTo>
                <a:lnTo>
                  <a:pt x="388454" y="1882902"/>
                </a:lnTo>
                <a:lnTo>
                  <a:pt x="375754" y="1876552"/>
                </a:lnTo>
                <a:close/>
              </a:path>
              <a:path w="388620" h="1921510">
                <a:moveTo>
                  <a:pt x="12699" y="1876552"/>
                </a:moveTo>
                <a:lnTo>
                  <a:pt x="6349" y="1876552"/>
                </a:lnTo>
                <a:lnTo>
                  <a:pt x="12699" y="1882902"/>
                </a:lnTo>
                <a:lnTo>
                  <a:pt x="12699" y="1876552"/>
                </a:lnTo>
                <a:close/>
              </a:path>
              <a:path w="388620" h="1921510">
                <a:moveTo>
                  <a:pt x="312254" y="1876552"/>
                </a:moveTo>
                <a:lnTo>
                  <a:pt x="12699" y="1876552"/>
                </a:lnTo>
                <a:lnTo>
                  <a:pt x="12699" y="1882902"/>
                </a:lnTo>
                <a:lnTo>
                  <a:pt x="312254" y="1882902"/>
                </a:lnTo>
                <a:lnTo>
                  <a:pt x="312254" y="1876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22887" y="2950464"/>
            <a:ext cx="3404870" cy="3135474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92710" marR="107314">
              <a:spcBef>
                <a:spcPts val="1410"/>
              </a:spcBef>
              <a:buChar char="-"/>
              <a:tabLst>
                <a:tab pos="212090" algn="l"/>
              </a:tabLst>
            </a:pPr>
            <a:r>
              <a:rPr sz="1600" i="1" dirty="0">
                <a:latin typeface="Times New Roman"/>
                <a:cs typeface="Times New Roman"/>
              </a:rPr>
              <a:t>строить</a:t>
            </a:r>
            <a:r>
              <a:rPr sz="1600" i="1" spc="-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модели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на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основе</a:t>
            </a:r>
            <a:r>
              <a:rPr sz="1600" i="1" spc="-4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средств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я</a:t>
            </a:r>
            <a:r>
              <a:rPr sz="1600" i="1" spc="5" dirty="0">
                <a:latin typeface="Times New Roman"/>
                <a:cs typeface="Times New Roman"/>
              </a:rPr>
              <a:t>д</a:t>
            </a:r>
            <a:r>
              <a:rPr sz="1600" i="1" spc="10" dirty="0">
                <a:latin typeface="Times New Roman"/>
                <a:cs typeface="Times New Roman"/>
              </a:rPr>
              <a:t>ра</a:t>
            </a:r>
            <a:r>
              <a:rPr sz="1600" i="1" dirty="0">
                <a:latin typeface="Times New Roman"/>
                <a:cs typeface="Times New Roman"/>
              </a:rPr>
              <a:t>,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б</a:t>
            </a:r>
            <a:r>
              <a:rPr sz="1600" i="1" spc="-20" dirty="0">
                <a:latin typeface="Times New Roman"/>
                <a:cs typeface="Times New Roman"/>
              </a:rPr>
              <a:t>е</a:t>
            </a:r>
            <a:r>
              <a:rPr sz="1600" i="1" dirty="0">
                <a:latin typeface="Times New Roman"/>
                <a:cs typeface="Times New Roman"/>
              </a:rPr>
              <a:t>з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10" dirty="0">
                <a:latin typeface="Times New Roman"/>
                <a:cs typeface="Times New Roman"/>
              </a:rPr>
              <a:t>и</a:t>
            </a:r>
            <a:r>
              <a:rPr sz="1600" i="1" dirty="0">
                <a:latin typeface="Times New Roman"/>
                <a:cs typeface="Times New Roman"/>
              </a:rPr>
              <a:t>с</a:t>
            </a:r>
            <a:r>
              <a:rPr sz="1600" i="1" spc="10" dirty="0">
                <a:latin typeface="Times New Roman"/>
                <a:cs typeface="Times New Roman"/>
              </a:rPr>
              <a:t>п</a:t>
            </a:r>
            <a:r>
              <a:rPr sz="1600" i="1" spc="-35" dirty="0">
                <a:latin typeface="Times New Roman"/>
                <a:cs typeface="Times New Roman"/>
              </a:rPr>
              <a:t>о</a:t>
            </a:r>
            <a:r>
              <a:rPr sz="1600" i="1" spc="-10" dirty="0">
                <a:latin typeface="Times New Roman"/>
                <a:cs typeface="Times New Roman"/>
              </a:rPr>
              <a:t>л</a:t>
            </a:r>
            <a:r>
              <a:rPr sz="1600" i="1" spc="-15" dirty="0">
                <a:latin typeface="Times New Roman"/>
                <a:cs typeface="Times New Roman"/>
              </a:rPr>
              <a:t>ь</a:t>
            </a:r>
            <a:r>
              <a:rPr sz="1600" i="1" spc="-30" dirty="0">
                <a:latin typeface="Times New Roman"/>
                <a:cs typeface="Times New Roman"/>
              </a:rPr>
              <a:t>з</a:t>
            </a:r>
            <a:r>
              <a:rPr sz="1600" i="1" spc="10" dirty="0">
                <a:latin typeface="Times New Roman"/>
                <a:cs typeface="Times New Roman"/>
              </a:rPr>
              <a:t>о</a:t>
            </a:r>
            <a:r>
              <a:rPr sz="1600" i="1" spc="-5" dirty="0">
                <a:latin typeface="Times New Roman"/>
                <a:cs typeface="Times New Roman"/>
              </a:rPr>
              <a:t>в</a:t>
            </a:r>
            <a:r>
              <a:rPr sz="1600" i="1" spc="10" dirty="0">
                <a:latin typeface="Times New Roman"/>
                <a:cs typeface="Times New Roman"/>
              </a:rPr>
              <a:t>а</a:t>
            </a:r>
            <a:r>
              <a:rPr sz="1600" i="1" spc="-5" dirty="0">
                <a:latin typeface="Times New Roman"/>
                <a:cs typeface="Times New Roman"/>
              </a:rPr>
              <a:t>н</a:t>
            </a:r>
            <a:r>
              <a:rPr sz="1600" i="1" spc="10" dirty="0">
                <a:latin typeface="Times New Roman"/>
                <a:cs typeface="Times New Roman"/>
              </a:rPr>
              <a:t>и</a:t>
            </a:r>
            <a:r>
              <a:rPr sz="1600" i="1" dirty="0">
                <a:latin typeface="Times New Roman"/>
                <a:cs typeface="Times New Roman"/>
              </a:rPr>
              <a:t>я</a:t>
            </a:r>
            <a:r>
              <a:rPr sz="1600" i="1" spc="-9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м</a:t>
            </a:r>
            <a:r>
              <a:rPr sz="1600" i="1" spc="-15" dirty="0">
                <a:latin typeface="Times New Roman"/>
                <a:cs typeface="Times New Roman"/>
              </a:rPr>
              <a:t>е</a:t>
            </a:r>
            <a:r>
              <a:rPr sz="1600" i="1" spc="-20" dirty="0">
                <a:latin typeface="Times New Roman"/>
                <a:cs typeface="Times New Roman"/>
              </a:rPr>
              <a:t>х</a:t>
            </a:r>
            <a:r>
              <a:rPr sz="1600" i="1" spc="10" dirty="0">
                <a:latin typeface="Times New Roman"/>
                <a:cs typeface="Times New Roman"/>
              </a:rPr>
              <a:t>а</a:t>
            </a:r>
            <a:r>
              <a:rPr sz="1600" i="1" spc="-5" dirty="0">
                <a:latin typeface="Times New Roman"/>
                <a:cs typeface="Times New Roman"/>
              </a:rPr>
              <a:t>н</a:t>
            </a:r>
            <a:r>
              <a:rPr sz="1600" i="1" spc="10" dirty="0">
                <a:latin typeface="Times New Roman"/>
                <a:cs typeface="Times New Roman"/>
              </a:rPr>
              <a:t>и</a:t>
            </a:r>
            <a:r>
              <a:rPr sz="1600" i="1" spc="-55" dirty="0">
                <a:latin typeface="Times New Roman"/>
                <a:cs typeface="Times New Roman"/>
              </a:rPr>
              <a:t>з</a:t>
            </a:r>
            <a:r>
              <a:rPr sz="1600" i="1" dirty="0">
                <a:latin typeface="Times New Roman"/>
                <a:cs typeface="Times New Roman"/>
              </a:rPr>
              <a:t>м</a:t>
            </a:r>
            <a:r>
              <a:rPr sz="1600" i="1" spc="15" dirty="0">
                <a:latin typeface="Times New Roman"/>
                <a:cs typeface="Times New Roman"/>
              </a:rPr>
              <a:t>о</a:t>
            </a:r>
            <a:r>
              <a:rPr sz="1600" i="1" dirty="0">
                <a:latin typeface="Times New Roman"/>
                <a:cs typeface="Times New Roman"/>
              </a:rPr>
              <a:t>в  </a:t>
            </a:r>
            <a:r>
              <a:rPr sz="1600" i="1" spc="5" dirty="0">
                <a:latin typeface="Times New Roman"/>
                <a:cs typeface="Times New Roman"/>
              </a:rPr>
              <a:t>расширения </a:t>
            </a:r>
            <a:r>
              <a:rPr sz="1600" i="1" dirty="0">
                <a:latin typeface="Times New Roman"/>
                <a:cs typeface="Times New Roman"/>
              </a:rPr>
              <a:t>для </a:t>
            </a:r>
            <a:r>
              <a:rPr sz="1600" i="1" spc="-5" dirty="0">
                <a:latin typeface="Times New Roman"/>
                <a:cs typeface="Times New Roman"/>
              </a:rPr>
              <a:t>большинства </a:t>
            </a:r>
            <a:r>
              <a:rPr sz="1600" i="1" dirty="0">
                <a:latin typeface="Times New Roman"/>
                <a:cs typeface="Times New Roman"/>
              </a:rPr>
              <a:t> типовых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приложений;</a:t>
            </a:r>
            <a:endParaRPr sz="1600" dirty="0">
              <a:latin typeface="Times New Roman"/>
              <a:cs typeface="Times New Roman"/>
            </a:endParaRPr>
          </a:p>
          <a:p>
            <a:pPr marL="92710" marR="366395">
              <a:spcBef>
                <a:spcPts val="5"/>
              </a:spcBef>
              <a:buChar char="-"/>
              <a:tabLst>
                <a:tab pos="212090" algn="l"/>
              </a:tabLst>
            </a:pPr>
            <a:r>
              <a:rPr sz="1600" i="1" dirty="0">
                <a:latin typeface="Times New Roman"/>
                <a:cs typeface="Times New Roman"/>
              </a:rPr>
              <a:t>добавлять </a:t>
            </a:r>
            <a:r>
              <a:rPr sz="1600" i="1" spc="5" dirty="0">
                <a:latin typeface="Times New Roman"/>
                <a:cs typeface="Times New Roman"/>
              </a:rPr>
              <a:t>при </a:t>
            </a:r>
            <a:r>
              <a:rPr sz="1600" i="1" spc="-10" dirty="0">
                <a:latin typeface="Times New Roman"/>
                <a:cs typeface="Times New Roman"/>
              </a:rPr>
              <a:t>необходимости </a:t>
            </a:r>
            <a:r>
              <a:rPr sz="1600" i="1" spc="-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новые </a:t>
            </a:r>
            <a:r>
              <a:rPr sz="1600" i="1" spc="-5" dirty="0">
                <a:latin typeface="Times New Roman"/>
                <a:cs typeface="Times New Roman"/>
              </a:rPr>
              <a:t>элементы </a:t>
            </a:r>
            <a:r>
              <a:rPr sz="1600" i="1" dirty="0">
                <a:latin typeface="Times New Roman"/>
                <a:cs typeface="Times New Roman"/>
              </a:rPr>
              <a:t>и условные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обозначения,</a:t>
            </a:r>
            <a:r>
              <a:rPr sz="1600" i="1" spc="-7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если</a:t>
            </a:r>
            <a:r>
              <a:rPr sz="1600" i="1" spc="-2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они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не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входят</a:t>
            </a:r>
            <a:r>
              <a:rPr sz="1600" i="1" spc="-3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в </a:t>
            </a:r>
            <a:r>
              <a:rPr sz="1600" i="1" spc="-385" dirty="0">
                <a:latin typeface="Times New Roman"/>
                <a:cs typeface="Times New Roman"/>
              </a:rPr>
              <a:t> </a:t>
            </a:r>
            <a:r>
              <a:rPr sz="1600" i="1" spc="5" dirty="0">
                <a:latin typeface="Times New Roman"/>
                <a:cs typeface="Times New Roman"/>
              </a:rPr>
              <a:t>ядро, </a:t>
            </a:r>
            <a:r>
              <a:rPr sz="1600" i="1" dirty="0">
                <a:latin typeface="Times New Roman"/>
                <a:cs typeface="Times New Roman"/>
              </a:rPr>
              <a:t>или специализировать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10" dirty="0">
                <a:latin typeface="Times New Roman"/>
                <a:cs typeface="Times New Roman"/>
              </a:rPr>
              <a:t>компоненты, </a:t>
            </a:r>
            <a:r>
              <a:rPr sz="1600" i="1" spc="-5" dirty="0">
                <a:latin typeface="Times New Roman"/>
                <a:cs typeface="Times New Roman"/>
              </a:rPr>
              <a:t>систему </a:t>
            </a:r>
            <a:r>
              <a:rPr sz="1600" i="1" dirty="0">
                <a:latin typeface="Times New Roman"/>
                <a:cs typeface="Times New Roman"/>
              </a:rPr>
              <a:t>условных </a:t>
            </a:r>
            <a:r>
              <a:rPr sz="1600" i="1" spc="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обозначений </a:t>
            </a:r>
            <a:r>
              <a:rPr sz="1600" i="1" spc="5" dirty="0">
                <a:latin typeface="Times New Roman"/>
                <a:cs typeface="Times New Roman"/>
              </a:rPr>
              <a:t>(нотацию) и </a:t>
            </a:r>
            <a:r>
              <a:rPr sz="1600" i="1" spc="10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ограничения для </a:t>
            </a:r>
            <a:r>
              <a:rPr sz="1600" i="1" spc="-10" dirty="0">
                <a:latin typeface="Times New Roman"/>
                <a:cs typeface="Times New Roman"/>
              </a:rPr>
              <a:t>конкретных </a:t>
            </a:r>
            <a:r>
              <a:rPr sz="1600" i="1" spc="-5" dirty="0">
                <a:latin typeface="Times New Roman"/>
                <a:cs typeface="Times New Roman"/>
              </a:rPr>
              <a:t> предметных</a:t>
            </a:r>
            <a:r>
              <a:rPr sz="1600" i="1" spc="-4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областей.</a:t>
            </a:r>
            <a:endParaRPr sz="1600" dirty="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03219" y="1313688"/>
            <a:ext cx="5063490" cy="3323590"/>
            <a:chOff x="1379219" y="1313688"/>
            <a:chExt cx="5063490" cy="3323590"/>
          </a:xfrm>
        </p:grpSpPr>
        <p:sp>
          <p:nvSpPr>
            <p:cNvPr id="19" name="object 19"/>
            <p:cNvSpPr/>
            <p:nvPr/>
          </p:nvSpPr>
          <p:spPr>
            <a:xfrm>
              <a:off x="1379219" y="1313688"/>
              <a:ext cx="3267075" cy="586105"/>
            </a:xfrm>
            <a:custGeom>
              <a:avLst/>
              <a:gdLst/>
              <a:ahLst/>
              <a:cxnLst/>
              <a:rect l="l" t="t" r="r" b="b"/>
              <a:pathLst>
                <a:path w="3267075" h="586105">
                  <a:moveTo>
                    <a:pt x="31750" y="509524"/>
                  </a:moveTo>
                  <a:lnTo>
                    <a:pt x="0" y="509524"/>
                  </a:lnTo>
                  <a:lnTo>
                    <a:pt x="38100" y="585724"/>
                  </a:lnTo>
                  <a:lnTo>
                    <a:pt x="69850" y="522224"/>
                  </a:lnTo>
                  <a:lnTo>
                    <a:pt x="31750" y="522224"/>
                  </a:lnTo>
                  <a:lnTo>
                    <a:pt x="31750" y="509524"/>
                  </a:lnTo>
                  <a:close/>
                </a:path>
                <a:path w="3267075" h="586105">
                  <a:moveTo>
                    <a:pt x="3254121" y="286512"/>
                  </a:moveTo>
                  <a:lnTo>
                    <a:pt x="31750" y="286512"/>
                  </a:lnTo>
                  <a:lnTo>
                    <a:pt x="31750" y="522224"/>
                  </a:lnTo>
                  <a:lnTo>
                    <a:pt x="44450" y="522224"/>
                  </a:lnTo>
                  <a:lnTo>
                    <a:pt x="44450" y="299212"/>
                  </a:lnTo>
                  <a:lnTo>
                    <a:pt x="38100" y="299212"/>
                  </a:lnTo>
                  <a:lnTo>
                    <a:pt x="44450" y="292862"/>
                  </a:lnTo>
                  <a:lnTo>
                    <a:pt x="3254121" y="292862"/>
                  </a:lnTo>
                  <a:lnTo>
                    <a:pt x="3254121" y="286512"/>
                  </a:lnTo>
                  <a:close/>
                </a:path>
                <a:path w="3267075" h="586105">
                  <a:moveTo>
                    <a:pt x="76200" y="509524"/>
                  </a:moveTo>
                  <a:lnTo>
                    <a:pt x="44450" y="509524"/>
                  </a:lnTo>
                  <a:lnTo>
                    <a:pt x="44450" y="522224"/>
                  </a:lnTo>
                  <a:lnTo>
                    <a:pt x="69850" y="522224"/>
                  </a:lnTo>
                  <a:lnTo>
                    <a:pt x="76200" y="509524"/>
                  </a:lnTo>
                  <a:close/>
                </a:path>
                <a:path w="3267075" h="586105">
                  <a:moveTo>
                    <a:pt x="44450" y="292862"/>
                  </a:moveTo>
                  <a:lnTo>
                    <a:pt x="38100" y="299212"/>
                  </a:lnTo>
                  <a:lnTo>
                    <a:pt x="44450" y="299212"/>
                  </a:lnTo>
                  <a:lnTo>
                    <a:pt x="44450" y="292862"/>
                  </a:lnTo>
                  <a:close/>
                </a:path>
                <a:path w="3267075" h="586105">
                  <a:moveTo>
                    <a:pt x="3266821" y="286512"/>
                  </a:moveTo>
                  <a:lnTo>
                    <a:pt x="3260471" y="286512"/>
                  </a:lnTo>
                  <a:lnTo>
                    <a:pt x="3254121" y="292862"/>
                  </a:lnTo>
                  <a:lnTo>
                    <a:pt x="44450" y="292862"/>
                  </a:lnTo>
                  <a:lnTo>
                    <a:pt x="44450" y="299212"/>
                  </a:lnTo>
                  <a:lnTo>
                    <a:pt x="3266821" y="299212"/>
                  </a:lnTo>
                  <a:lnTo>
                    <a:pt x="3266821" y="286512"/>
                  </a:lnTo>
                  <a:close/>
                </a:path>
                <a:path w="3267075" h="586105">
                  <a:moveTo>
                    <a:pt x="3266821" y="0"/>
                  </a:moveTo>
                  <a:lnTo>
                    <a:pt x="3254121" y="0"/>
                  </a:lnTo>
                  <a:lnTo>
                    <a:pt x="3254121" y="292862"/>
                  </a:lnTo>
                  <a:lnTo>
                    <a:pt x="3260471" y="286512"/>
                  </a:lnTo>
                  <a:lnTo>
                    <a:pt x="3266821" y="286512"/>
                  </a:lnTo>
                  <a:lnTo>
                    <a:pt x="32668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8881" y="2535936"/>
              <a:ext cx="415925" cy="2101215"/>
            </a:xfrm>
            <a:custGeom>
              <a:avLst/>
              <a:gdLst/>
              <a:ahLst/>
              <a:cxnLst/>
              <a:rect l="l" t="t" r="r" b="b"/>
              <a:pathLst>
                <a:path w="415925" h="2101215">
                  <a:moveTo>
                    <a:pt x="339725" y="2025014"/>
                  </a:moveTo>
                  <a:lnTo>
                    <a:pt x="339725" y="2101215"/>
                  </a:lnTo>
                  <a:lnTo>
                    <a:pt x="403225" y="2069464"/>
                  </a:lnTo>
                  <a:lnTo>
                    <a:pt x="352425" y="2069464"/>
                  </a:lnTo>
                  <a:lnTo>
                    <a:pt x="352425" y="2056764"/>
                  </a:lnTo>
                  <a:lnTo>
                    <a:pt x="403225" y="2056764"/>
                  </a:lnTo>
                  <a:lnTo>
                    <a:pt x="339725" y="2025014"/>
                  </a:lnTo>
                  <a:close/>
                </a:path>
                <a:path w="415925" h="2101215">
                  <a:moveTo>
                    <a:pt x="12700" y="0"/>
                  </a:moveTo>
                  <a:lnTo>
                    <a:pt x="0" y="0"/>
                  </a:lnTo>
                  <a:lnTo>
                    <a:pt x="0" y="2069464"/>
                  </a:lnTo>
                  <a:lnTo>
                    <a:pt x="339725" y="2069464"/>
                  </a:lnTo>
                  <a:lnTo>
                    <a:pt x="339725" y="2063114"/>
                  </a:lnTo>
                  <a:lnTo>
                    <a:pt x="12700" y="2063114"/>
                  </a:lnTo>
                  <a:lnTo>
                    <a:pt x="6350" y="2056764"/>
                  </a:lnTo>
                  <a:lnTo>
                    <a:pt x="12700" y="2056764"/>
                  </a:lnTo>
                  <a:lnTo>
                    <a:pt x="12700" y="0"/>
                  </a:lnTo>
                  <a:close/>
                </a:path>
                <a:path w="415925" h="2101215">
                  <a:moveTo>
                    <a:pt x="403225" y="2056764"/>
                  </a:moveTo>
                  <a:lnTo>
                    <a:pt x="352425" y="2056764"/>
                  </a:lnTo>
                  <a:lnTo>
                    <a:pt x="352425" y="2069464"/>
                  </a:lnTo>
                  <a:lnTo>
                    <a:pt x="403225" y="2069464"/>
                  </a:lnTo>
                  <a:lnTo>
                    <a:pt x="415925" y="2063114"/>
                  </a:lnTo>
                  <a:lnTo>
                    <a:pt x="403225" y="2056764"/>
                  </a:lnTo>
                  <a:close/>
                </a:path>
                <a:path w="415925" h="2101215">
                  <a:moveTo>
                    <a:pt x="12700" y="2056764"/>
                  </a:moveTo>
                  <a:lnTo>
                    <a:pt x="6350" y="2056764"/>
                  </a:lnTo>
                  <a:lnTo>
                    <a:pt x="12700" y="2063114"/>
                  </a:lnTo>
                  <a:lnTo>
                    <a:pt x="12700" y="2056764"/>
                  </a:lnTo>
                  <a:close/>
                </a:path>
                <a:path w="415925" h="2101215">
                  <a:moveTo>
                    <a:pt x="339725" y="2056764"/>
                  </a:moveTo>
                  <a:lnTo>
                    <a:pt x="12700" y="2056764"/>
                  </a:lnTo>
                  <a:lnTo>
                    <a:pt x="12700" y="2063114"/>
                  </a:lnTo>
                  <a:lnTo>
                    <a:pt x="339725" y="2063114"/>
                  </a:lnTo>
                  <a:lnTo>
                    <a:pt x="339725" y="205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32705" y="1313688"/>
              <a:ext cx="1809750" cy="586105"/>
            </a:xfrm>
            <a:custGeom>
              <a:avLst/>
              <a:gdLst/>
              <a:ahLst/>
              <a:cxnLst/>
              <a:rect l="l" t="t" r="r" b="b"/>
              <a:pathLst>
                <a:path w="1809750" h="586105">
                  <a:moveTo>
                    <a:pt x="1765300" y="509524"/>
                  </a:moveTo>
                  <a:lnTo>
                    <a:pt x="1733550" y="509524"/>
                  </a:lnTo>
                  <a:lnTo>
                    <a:pt x="1771650" y="585724"/>
                  </a:lnTo>
                  <a:lnTo>
                    <a:pt x="1803400" y="522224"/>
                  </a:lnTo>
                  <a:lnTo>
                    <a:pt x="1765300" y="522224"/>
                  </a:lnTo>
                  <a:lnTo>
                    <a:pt x="1765300" y="509524"/>
                  </a:lnTo>
                  <a:close/>
                </a:path>
                <a:path w="1809750" h="586105">
                  <a:moveTo>
                    <a:pt x="1765300" y="292862"/>
                  </a:moveTo>
                  <a:lnTo>
                    <a:pt x="1765300" y="522224"/>
                  </a:lnTo>
                  <a:lnTo>
                    <a:pt x="1778000" y="522224"/>
                  </a:lnTo>
                  <a:lnTo>
                    <a:pt x="1778000" y="299212"/>
                  </a:lnTo>
                  <a:lnTo>
                    <a:pt x="1771650" y="299212"/>
                  </a:lnTo>
                  <a:lnTo>
                    <a:pt x="1765300" y="292862"/>
                  </a:lnTo>
                  <a:close/>
                </a:path>
                <a:path w="1809750" h="586105">
                  <a:moveTo>
                    <a:pt x="1809750" y="509524"/>
                  </a:moveTo>
                  <a:lnTo>
                    <a:pt x="1778000" y="509524"/>
                  </a:lnTo>
                  <a:lnTo>
                    <a:pt x="1778000" y="522224"/>
                  </a:lnTo>
                  <a:lnTo>
                    <a:pt x="1803400" y="522224"/>
                  </a:lnTo>
                  <a:lnTo>
                    <a:pt x="1809750" y="509524"/>
                  </a:lnTo>
                  <a:close/>
                </a:path>
                <a:path w="1809750" h="586105">
                  <a:moveTo>
                    <a:pt x="12700" y="0"/>
                  </a:moveTo>
                  <a:lnTo>
                    <a:pt x="0" y="0"/>
                  </a:lnTo>
                  <a:lnTo>
                    <a:pt x="0" y="299212"/>
                  </a:lnTo>
                  <a:lnTo>
                    <a:pt x="1765300" y="299212"/>
                  </a:lnTo>
                  <a:lnTo>
                    <a:pt x="1765300" y="292862"/>
                  </a:lnTo>
                  <a:lnTo>
                    <a:pt x="12700" y="292862"/>
                  </a:lnTo>
                  <a:lnTo>
                    <a:pt x="6350" y="286512"/>
                  </a:lnTo>
                  <a:lnTo>
                    <a:pt x="12700" y="286512"/>
                  </a:lnTo>
                  <a:lnTo>
                    <a:pt x="12700" y="0"/>
                  </a:lnTo>
                  <a:close/>
                </a:path>
                <a:path w="1809750" h="586105">
                  <a:moveTo>
                    <a:pt x="1778000" y="286512"/>
                  </a:moveTo>
                  <a:lnTo>
                    <a:pt x="12700" y="286512"/>
                  </a:lnTo>
                  <a:lnTo>
                    <a:pt x="12700" y="292862"/>
                  </a:lnTo>
                  <a:lnTo>
                    <a:pt x="1765300" y="292862"/>
                  </a:lnTo>
                  <a:lnTo>
                    <a:pt x="1771650" y="299212"/>
                  </a:lnTo>
                  <a:lnTo>
                    <a:pt x="1778000" y="299212"/>
                  </a:lnTo>
                  <a:lnTo>
                    <a:pt x="1778000" y="286512"/>
                  </a:lnTo>
                  <a:close/>
                </a:path>
                <a:path w="1809750" h="586105">
                  <a:moveTo>
                    <a:pt x="12700" y="286512"/>
                  </a:moveTo>
                  <a:lnTo>
                    <a:pt x="6350" y="286512"/>
                  </a:lnTo>
                  <a:lnTo>
                    <a:pt x="12700" y="292862"/>
                  </a:lnTo>
                  <a:lnTo>
                    <a:pt x="12700" y="2865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50BCB-1B7C-4D38-A5FB-CB5D1E7B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754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3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473EF8-5A6A-4A88-95BD-83EE039DA00B}"/>
              </a:ext>
            </a:extLst>
          </p:cNvPr>
          <p:cNvSpPr/>
          <p:nvPr/>
        </p:nvSpPr>
        <p:spPr>
          <a:xfrm>
            <a:off x="609600" y="6096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 последовательности представляют собой углубленное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рассмотрение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ситуаций,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описываемых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вариантами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использования. Каждый вариант использования требует, по крайней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мере, одной диаграммы, которая отражает поток событий, происходящих в рамках данного прецедента. С помощью диаграмм последовательности можно представить взаимодействие элементов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как своеобразный временной график «жизни» всей совокупности объектов, связанных между собой какими-либо отношениями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реализации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конкретного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варианта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использования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программной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системы.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C5AEA1-25D6-4219-B115-97146D9A6558}"/>
              </a:ext>
            </a:extLst>
          </p:cNvPr>
          <p:cNvSpPr/>
          <p:nvPr/>
        </p:nvSpPr>
        <p:spPr>
          <a:xfrm>
            <a:off x="580008" y="34290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Графически диаграмма последовательности имеет два измерения. Одно – слева направо в виде вертикальных линий, каждая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соответствует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линии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жизни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отдельного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участника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взаимодействия. Второе – вертикальная временная ось, направленная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сверху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вниз.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Начальному моменту времени соответствует самая верхняя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часть диаграммы. Масштаб для оси времени на диаграмме последовательности не указывается, поскольку эта диаграмма предназначена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только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лишь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временного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порядка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следования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сообщений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типа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«раньше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позже».</a:t>
            </a:r>
          </a:p>
        </p:txBody>
      </p:sp>
    </p:spTree>
    <p:extLst>
      <p:ext uri="{BB962C8B-B14F-4D97-AF65-F5344CB8AC3E}">
        <p14:creationId xmlns:p14="http://schemas.microsoft.com/office/powerpoint/2010/main" val="245205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20455F-EA3F-4530-8C2E-A6B94237080E}"/>
              </a:ext>
            </a:extLst>
          </p:cNvPr>
          <p:cNvSpPr/>
          <p:nvPr/>
        </p:nvSpPr>
        <p:spPr>
          <a:xfrm>
            <a:off x="609600" y="381000"/>
            <a:ext cx="853440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20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Фокус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управления</a:t>
            </a:r>
          </a:p>
          <a:p>
            <a:pPr marL="138430" marR="96520" algn="just">
              <a:spcBef>
                <a:spcPts val="59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функционирования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объектно-ориентированных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объекты могут находиться в активном состоянии, непосредственно выполняя определенные действия, или в состоянии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пассивного ожидания сообщений от других объектов. Для того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чтобы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явно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выделить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подобную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активность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диаграммах последовательности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используется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фокус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ECCFB0-6ED6-446A-BCF6-D4BBF85D5CF9}"/>
              </a:ext>
            </a:extLst>
          </p:cNvPr>
          <p:cNvSpPr/>
          <p:nvPr/>
        </p:nvSpPr>
        <p:spPr>
          <a:xfrm>
            <a:off x="626245" y="2133600"/>
            <a:ext cx="85011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Bef>
                <a:spcPts val="285"/>
              </a:spcBef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Фокус</a:t>
            </a:r>
            <a:r>
              <a:rPr lang="ru-RU" b="1" i="1" spc="2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</a:t>
            </a:r>
            <a:r>
              <a:rPr lang="ru-RU" b="1" i="1" spc="2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focus</a:t>
            </a:r>
            <a:r>
              <a:rPr lang="ru-RU" b="1" i="1" spc="2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b="1" i="1" spc="2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control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b="1" i="1" spc="2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b="1" spc="2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специальный</a:t>
            </a:r>
            <a:r>
              <a:rPr lang="ru-RU" spc="2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символ</a:t>
            </a:r>
            <a:r>
              <a:rPr lang="ru-RU" spc="-3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диаграмме последовательности, указывающий период времени, в течение которого объект выполняет некоторое действие, на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ходясь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активном состоянии.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68D3D5-43ED-443F-B66F-AD2DA0B6B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62925"/>
            <a:ext cx="9067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2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86FCC9-4143-4267-BC3C-CDE3CE10549E}"/>
              </a:ext>
            </a:extLst>
          </p:cNvPr>
          <p:cNvSpPr/>
          <p:nvPr/>
        </p:nvSpPr>
        <p:spPr>
          <a:xfrm>
            <a:off x="609600" y="914400"/>
            <a:ext cx="88392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Bef>
                <a:spcPts val="120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Фокус управления изображается в форме вытянутого узкого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прямоугольника,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расположенного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соответствующего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обо-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значения объекта. Верхняя сторона данного прямоугольника обозначает</a:t>
            </a:r>
            <a:r>
              <a:rPr lang="ru-RU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начало,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нижняя –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окончание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активности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объекта.</a:t>
            </a:r>
          </a:p>
          <a:p>
            <a:pPr marL="138430" marR="97155" algn="just">
              <a:spcBef>
                <a:spcPts val="1205"/>
              </a:spcBef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Периоды активности объекта могут чередоваться с периодами пассивности. В этом случае фокусы управления меняют свое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изображение на линию жизни и наоборот. Если объект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активен на всем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протяжении своей линии жизни, то он получает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фокус управления сразу при своем создании. В этом случае прямоугольник фокуса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управления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заменять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линию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жизни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объекта.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7F0C67-1950-4D6C-B85D-E57D0474B80E}"/>
              </a:ext>
            </a:extLst>
          </p:cNvPr>
          <p:cNvSpPr/>
          <p:nvPr/>
        </p:nvSpPr>
        <p:spPr>
          <a:xfrm>
            <a:off x="762000" y="4191000"/>
            <a:ext cx="8458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Иногда инициатором взаимодействия в системе может быть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актер или внешний пользователь. В этом случае актер изображается на диаграмме последовательности самым первым объектом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слева в виде специального символа «проволочного человечка» со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своим фокусом управления. Актер может иметь собственное имя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или быть анонимным. Чаще всего актер и его фокус управления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существуют в системе постоянно, отмечая тем самым характерную для пользователя активность в инициировании взаимодействия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674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3123" y="838200"/>
            <a:ext cx="1657985" cy="362585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2700">
              <a:spcBef>
                <a:spcPts val="110"/>
              </a:spcBef>
            </a:pPr>
            <a:r>
              <a:rPr sz="2200" spc="5" dirty="0"/>
              <a:t>Версии</a:t>
            </a:r>
            <a:r>
              <a:rPr sz="2200" spc="-140" dirty="0"/>
              <a:t> </a:t>
            </a:r>
            <a:r>
              <a:rPr sz="2200" dirty="0"/>
              <a:t>UML</a:t>
            </a:r>
          </a:p>
        </p:txBody>
      </p:sp>
      <p:graphicFrame>
        <p:nvGraphicFramePr>
          <p:cNvPr id="54" name="object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0502"/>
              </p:ext>
            </p:extLst>
          </p:nvPr>
        </p:nvGraphicFramePr>
        <p:xfrm>
          <a:off x="2128838" y="179879"/>
          <a:ext cx="6405562" cy="6422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2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2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i="1" dirty="0">
                          <a:latin typeface="Times New Roman"/>
                          <a:cs typeface="Times New Roman"/>
                        </a:rPr>
                        <a:t>Версия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i="1" spc="15" dirty="0">
                          <a:latin typeface="Times New Roman"/>
                          <a:cs typeface="Times New Roman"/>
                        </a:rPr>
                        <a:t>Дата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1.1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dirty="0">
                          <a:latin typeface="Times New Roman"/>
                          <a:cs typeface="Times New Roman"/>
                        </a:rPr>
                        <a:t>ноябрь</a:t>
                      </a:r>
                      <a:r>
                        <a:rPr sz="1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1997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1.3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март</a:t>
                      </a:r>
                      <a:r>
                        <a:rPr sz="1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1.4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i="1" spc="-20" dirty="0">
                          <a:latin typeface="Times New Roman"/>
                          <a:cs typeface="Times New Roman"/>
                        </a:rPr>
                        <a:t>с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е</a:t>
                      </a:r>
                      <a:r>
                        <a:rPr sz="1600" i="1" spc="-5" dirty="0">
                          <a:latin typeface="Times New Roman"/>
                          <a:cs typeface="Times New Roman"/>
                        </a:rPr>
                        <a:t>н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т</a:t>
                      </a:r>
                      <a:r>
                        <a:rPr sz="1600" i="1" dirty="0">
                          <a:latin typeface="Times New Roman"/>
                          <a:cs typeface="Times New Roman"/>
                        </a:rPr>
                        <a:t>я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б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р</a:t>
                      </a:r>
                      <a:r>
                        <a:rPr sz="1600" i="1" dirty="0">
                          <a:latin typeface="Times New Roman"/>
                          <a:cs typeface="Times New Roman"/>
                        </a:rPr>
                        <a:t>ь</a:t>
                      </a:r>
                      <a:r>
                        <a:rPr sz="1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1.4.2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-10" dirty="0">
                          <a:latin typeface="Times New Roman"/>
                          <a:cs typeface="Times New Roman"/>
                        </a:rPr>
                        <a:t>июль</a:t>
                      </a:r>
                      <a:r>
                        <a:rPr sz="1600" i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2004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1.5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март</a:t>
                      </a:r>
                      <a:r>
                        <a:rPr sz="1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i="1" spc="-10" dirty="0">
                          <a:latin typeface="Times New Roman"/>
                          <a:cs typeface="Times New Roman"/>
                        </a:rPr>
                        <a:t>июль</a:t>
                      </a:r>
                      <a:r>
                        <a:rPr sz="1600" i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1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-5" dirty="0">
                          <a:latin typeface="Times New Roman"/>
                          <a:cs typeface="Times New Roman"/>
                        </a:rPr>
                        <a:t>формально</a:t>
                      </a:r>
                      <a:r>
                        <a:rPr sz="16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dirty="0">
                          <a:latin typeface="Times New Roman"/>
                          <a:cs typeface="Times New Roman"/>
                        </a:rPr>
                        <a:t>не</a:t>
                      </a:r>
                      <a:r>
                        <a:rPr sz="16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была</a:t>
                      </a:r>
                      <a:r>
                        <a:rPr sz="1600" i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принята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1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2.1.1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август</a:t>
                      </a:r>
                      <a:r>
                        <a:rPr sz="1600" i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5" dirty="0">
                          <a:latin typeface="Times New Roman"/>
                          <a:cs typeface="Times New Roman"/>
                        </a:rPr>
                        <a:t>2007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2.1.2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dirty="0">
                          <a:latin typeface="Times New Roman"/>
                          <a:cs typeface="Times New Roman"/>
                        </a:rPr>
                        <a:t>ноябрь</a:t>
                      </a:r>
                      <a:r>
                        <a:rPr sz="1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2007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февраль</a:t>
                      </a:r>
                      <a:r>
                        <a:rPr sz="1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2009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81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2.3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май</a:t>
                      </a:r>
                      <a:r>
                        <a:rPr sz="1600" i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2010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81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2.4</a:t>
                      </a:r>
                      <a:r>
                        <a:rPr sz="1600" i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beta</a:t>
                      </a:r>
                      <a:r>
                        <a:rPr sz="1600" i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dirty="0">
                          <a:latin typeface="Times New Roman"/>
                          <a:cs typeface="Times New Roman"/>
                        </a:rPr>
                        <a:t>март</a:t>
                      </a:r>
                      <a:r>
                        <a:rPr sz="1600" i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-20" dirty="0">
                          <a:latin typeface="Times New Roman"/>
                          <a:cs typeface="Times New Roman"/>
                        </a:rPr>
                        <a:t>2011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818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600" i="1" dirty="0">
                          <a:latin typeface="Times New Roman"/>
                          <a:cs typeface="Times New Roman"/>
                        </a:rPr>
                        <a:t>июнь</a:t>
                      </a:r>
                      <a:r>
                        <a:rPr sz="16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819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600" i="1" spc="5" dirty="0">
                          <a:latin typeface="Times New Roman"/>
                          <a:cs typeface="Times New Roman"/>
                        </a:rPr>
                        <a:t>2.5.1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600" i="1" dirty="0">
                          <a:latin typeface="Times New Roman"/>
                          <a:cs typeface="Times New Roman"/>
                        </a:rPr>
                        <a:t>декабрь</a:t>
                      </a:r>
                      <a:r>
                        <a:rPr sz="1600" i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10" dirty="0">
                          <a:latin typeface="Times New Roman"/>
                          <a:cs typeface="Times New Roman"/>
                        </a:rPr>
                        <a:t>2017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75E0AA-7AE7-4145-B271-51409F4126B1}"/>
              </a:ext>
            </a:extLst>
          </p:cNvPr>
          <p:cNvSpPr/>
          <p:nvPr/>
        </p:nvSpPr>
        <p:spPr>
          <a:xfrm>
            <a:off x="533400" y="1676400"/>
            <a:ext cx="8534400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20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2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break</a:t>
            </a:r>
            <a:endParaRPr lang="ru-RU" sz="1600" b="1" spc="-5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6520" algn="just">
              <a:spcBef>
                <a:spcPts val="59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break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(завершение)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определяет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представляет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сценарий завершения. Этот сценарий может выполняться вместо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оставшейся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последовательности,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которая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держит этот оператор взаимодействия, поэтому оператор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завершения должен охватывать все линии жизни данной диаграммы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взаимодействия.</a:t>
            </a: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 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break</a:t>
            </a:r>
            <a:r>
              <a:rPr lang="ru-RU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 может содержать более одного операнда, у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которого обязательно должно быть сторожевое условие, если оно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истинно, то выполняется и комбинированный фрагмент, а оставшаяся часть диаграммы будет пропущена. Если сторожевое условие ложно, то игнорируется сам оператор взаимодействия, а следующим будет выполняться сообщение, идущее сразу за прямоугольником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комбинированного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93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1260DE-C0B1-4E35-91A2-1BE9CC2D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"/>
            <a:ext cx="8991600" cy="36099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049992-FAE7-4B44-A3F1-6FEA814E0B5E}"/>
              </a:ext>
            </a:extLst>
          </p:cNvPr>
          <p:cNvSpPr/>
          <p:nvPr/>
        </p:nvSpPr>
        <p:spPr>
          <a:xfrm>
            <a:off x="457200" y="3886200"/>
            <a:ext cx="10058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19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представлена часть диаграммы последовательности с комбинированным фрагментом завершения. При вводе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неверного ПИН-кода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поток управления передается в комбинированный</a:t>
            </a:r>
            <a:r>
              <a:rPr lang="ru-RU" spc="3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фрагмент,</a:t>
            </a:r>
            <a:r>
              <a:rPr lang="ru-RU" spc="3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3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которого</a:t>
            </a:r>
            <a:r>
              <a:rPr lang="ru-RU" spc="3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выполняются</a:t>
            </a:r>
            <a:r>
              <a:rPr lang="ru-RU" spc="3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сообщения «вывод Сообщения» и «вернуть Карту», и на этом выполнение последовательности взаимодействий завершается, то есть все сообщения,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расположенные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завершения,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игнорируются.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ПИН-код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оказывается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правильным, то сторожевое условие внутри комбинированного фрагмента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выполняется.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значит,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что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комбинированный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 пропускается, а выполнение последовательности взаимодействий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продолжается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сообщением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«запросить Действие»,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идущим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сразу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комбинированного фрагмента.</a:t>
            </a:r>
          </a:p>
        </p:txBody>
      </p:sp>
    </p:spTree>
    <p:extLst>
      <p:ext uri="{BB962C8B-B14F-4D97-AF65-F5344CB8AC3E}">
        <p14:creationId xmlns:p14="http://schemas.microsoft.com/office/powerpoint/2010/main" val="284647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C25CCD-00E3-4C89-A679-38E28BC0EC78}"/>
              </a:ext>
            </a:extLst>
          </p:cNvPr>
          <p:cNvSpPr/>
          <p:nvPr/>
        </p:nvSpPr>
        <p:spPr>
          <a:xfrm>
            <a:off x="457200" y="1371600"/>
            <a:ext cx="861060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20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loop</a:t>
            </a:r>
            <a:endParaRPr lang="ru-RU" sz="1600" b="1" spc="-5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7155" algn="just">
              <a:spcBef>
                <a:spcPts val="59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(цикл)</a:t>
            </a:r>
            <a:r>
              <a:rPr lang="ru-RU" sz="1600" b="1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представляет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собой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циклическое повторение некоторой последовательности сообщений,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есть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операнд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цикла может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повторяться несколько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раз.</a:t>
            </a:r>
          </a:p>
          <a:p>
            <a:pPr marL="138430" marR="9715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 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sz="1600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содержит дополнительное сторожевое условие, которое может включать некоторое логическое выражение, 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также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нижний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верхний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пределы</a:t>
            </a:r>
            <a:r>
              <a:rPr lang="ru-RU" sz="16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числа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повторений</a:t>
            </a:r>
            <a:r>
              <a:rPr lang="ru-RU" sz="1600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цикла.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38430" marR="97155"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Число повторений указывается в круглых скобках после оператора 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сначала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нижний, 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через запятую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верхний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предел повторений.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в данном операторе взаимодействия определено только одно значение, то считается, что минимальное количество повторений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равно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максимальному количеству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повторений.</a:t>
            </a:r>
          </a:p>
          <a:p>
            <a:pPr marL="138430" marR="9398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 указан только оператор </a:t>
            </a:r>
            <a:r>
              <a:rPr lang="ru-RU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то это означает цикл с бес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конечной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верхней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границей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-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нулем</a:t>
            </a:r>
            <a:r>
              <a:rPr lang="ru-RU" sz="1600" spc="-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качестве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нижней</a:t>
            </a:r>
            <a:r>
              <a:rPr lang="ru-RU" sz="1600" spc="-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границы.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5885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Количество повторений цикла не может быть меньше нижнего предела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повторений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больше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верхнего.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5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6DDFD-88DF-488C-ADAA-B6DFCFFE8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5918"/>
            <a:ext cx="10323250" cy="4114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8B2A88-21ED-4CFC-9772-831E6DF9EE4E}"/>
              </a:ext>
            </a:extLst>
          </p:cNvPr>
          <p:cNvSpPr/>
          <p:nvPr/>
        </p:nvSpPr>
        <p:spPr>
          <a:xfrm>
            <a:off x="228600" y="4120718"/>
            <a:ext cx="101708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 рассмотрен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несколько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измененный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 последовательности из предыдущего примера. В этом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 возможен повторный ввод ПИН-кода, если код был введен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ошибкой. Цикл будет выполнен, по крайней мере, один раз, так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как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первом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проходе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сторожевое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проверяется.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Цикл завершается после первого успешного ввода ПИН-кода или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трех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неудачных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попыток.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зависимости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завершения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фрагмента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последовательность взаимодействий будет либо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прервана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операторе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завершения, где карточка клиента будет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блокирована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трех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неудачных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попыток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ввода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ПИН-кода,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либо продолжена дальше в том случае, если хотя бы одна из трех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попыток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оказалась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успешной.</a:t>
            </a:r>
          </a:p>
        </p:txBody>
      </p:sp>
    </p:spTree>
    <p:extLst>
      <p:ext uri="{BB962C8B-B14F-4D97-AF65-F5344CB8AC3E}">
        <p14:creationId xmlns:p14="http://schemas.microsoft.com/office/powerpoint/2010/main" val="4213866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28C5A3-2478-4A6F-9F5E-103CC0DD2595}"/>
              </a:ext>
            </a:extLst>
          </p:cNvPr>
          <p:cNvSpPr/>
          <p:nvPr/>
        </p:nvSpPr>
        <p:spPr>
          <a:xfrm>
            <a:off x="762000" y="1600200"/>
            <a:ext cx="8458200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20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alt</a:t>
            </a:r>
            <a:endParaRPr lang="ru-RU" sz="1600" b="1" spc="-5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6520" algn="just">
              <a:spcBef>
                <a:spcPts val="60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 взаимодействия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alt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(альтернатива)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специфицирует комбинированный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предоставляющий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выбор поведения минимум из двух операндов. Каждый из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опе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рандов должен иметь сторожевое условие его выполнения, если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такого условия нет, то неявно предполагается значение «истина».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 этом выбор может быть сделан не более одного из операндов, то есть несколько ограничений из разных операндов не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мо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гут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одновременно принимать  значение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«истина».</a:t>
            </a:r>
          </a:p>
          <a:p>
            <a:pPr marL="138430" marR="9652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выполнении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последовательности</a:t>
            </a:r>
            <a:r>
              <a:rPr lang="ru-RU" sz="1600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взаимодействий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одно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сторожевых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условий,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соответствующих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операндам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данного комбинированного фрагмента, не приняло значение «истина», то не выполняется ни один из операндов этого комбинированного фрагмента. Он пропускается полностью и выполняется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следующая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ним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часть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71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3C94F1-EF45-48B6-83CF-CDEBCD11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"/>
            <a:ext cx="9829800" cy="3886200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C079835-22F0-4EC6-90BA-92FE954AEDB2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5751095" y="4585096"/>
            <a:ext cx="582920" cy="6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E4E4E4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ered Trial Version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A20C86FC-F5F0-4725-B79B-C3486B5EAAB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367986" y="4127896"/>
            <a:ext cx="474772" cy="6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900" b="0" i="0" u="none" strike="noStrike" cap="none" normalizeH="0" baseline="0">
              <a:ln>
                <a:noFill/>
              </a:ln>
              <a:solidFill>
                <a:srgbClr val="E4E4E4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E4E4E4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rial Version E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A405B0C2-2418-434A-B4FA-5BDA17D7DF5B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2856350" y="4127896"/>
            <a:ext cx="1062017" cy="6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900" b="0" i="0" u="none" strike="noStrike" cap="none" normalizeH="0" baseline="0">
              <a:ln>
                <a:noFill/>
              </a:ln>
              <a:solidFill>
                <a:srgbClr val="E4E4E4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E4E4E4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Version  EA 7.1 Unregistered Tr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3F04549-2ECF-422E-8828-5F983A81046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33400" y="4585095"/>
            <a:ext cx="83058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9BDB892-7F36-4F5F-8F6D-FB49765B55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3400" y="3810000"/>
            <a:ext cx="83058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 качестве примера рассмотрен упрощенный вариант диаграммы последовательности, которая описывает снятие денег в банкомате.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Клиент запрашивает для снятия определенную сумму, если данная сумма превышает количество денег на счете, то выполняется первый операнд, а второй операнд будет пропущен. Если сторожевое условие «счет превышен» не выполняется, то первый операнд будет пропущен, после чего проверяется условие второго операнда и сам этот операнд выполняется.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87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Прямоугольник 3220">
            <a:extLst>
              <a:ext uri="{FF2B5EF4-FFF2-40B4-BE49-F238E27FC236}">
                <a16:creationId xmlns:a16="http://schemas.microsoft.com/office/drawing/2014/main" id="{B5FFBFDA-A68E-4F92-A653-88D54A1F2A12}"/>
              </a:ext>
            </a:extLst>
          </p:cNvPr>
          <p:cNvSpPr/>
          <p:nvPr/>
        </p:nvSpPr>
        <p:spPr>
          <a:xfrm>
            <a:off x="1219200" y="1388477"/>
            <a:ext cx="80772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algn="just">
              <a:spcBef>
                <a:spcPts val="595"/>
              </a:spcBef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7155" algn="just">
              <a:spcBef>
                <a:spcPts val="59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Частным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случаем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alt</a:t>
            </a:r>
            <a:r>
              <a:rPr lang="ru-RU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можно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назвать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взаимодействия </a:t>
            </a:r>
            <a:r>
              <a:rPr lang="ru-RU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opt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(необязательный)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так как он семантически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эквивалентен альтернативному комбинированному фрагменту,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котором имеется один операнд с непустым содержанием, 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вто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рой операнд отсутствует. Оператор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opt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специфицирует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рованный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поведения,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который</a:t>
            </a:r>
            <a:r>
              <a:rPr lang="ru-RU" spc="1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представляет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собой</a:t>
            </a:r>
          </a:p>
          <a:p>
            <a:pPr marL="138430" marR="97155" algn="just">
              <a:spcBef>
                <a:spcPts val="595"/>
              </a:spcBef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23" name="Прямоугольник 3222">
            <a:extLst>
              <a:ext uri="{FF2B5EF4-FFF2-40B4-BE49-F238E27FC236}">
                <a16:creationId xmlns:a16="http://schemas.microsoft.com/office/drawing/2014/main" id="{601DF648-38FF-42D1-8E08-88D05EBC87F0}"/>
              </a:ext>
            </a:extLst>
          </p:cNvPr>
          <p:cNvSpPr/>
          <p:nvPr/>
        </p:nvSpPr>
        <p:spPr>
          <a:xfrm>
            <a:off x="914400" y="1219200"/>
            <a:ext cx="4061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1205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opt</a:t>
            </a:r>
            <a:endParaRPr lang="ru-RU" sz="1600" b="1" spc="-5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3225" name="Прямоугольник 3224">
            <a:extLst>
              <a:ext uri="{FF2B5EF4-FFF2-40B4-BE49-F238E27FC236}">
                <a16:creationId xmlns:a16="http://schemas.microsoft.com/office/drawing/2014/main" id="{A5C89CDE-5C06-4E71-95A8-34899BB055BB}"/>
              </a:ext>
            </a:extLst>
          </p:cNvPr>
          <p:cNvSpPr/>
          <p:nvPr/>
        </p:nvSpPr>
        <p:spPr>
          <a:xfrm>
            <a:off x="1215500" y="3142803"/>
            <a:ext cx="7928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7155" indent="-635" algn="just">
              <a:spcBef>
                <a:spcPts val="28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выбор поведения, когда выполняется один операнд или вовсе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ниче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го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не выполняется. Необязательный комбинированный фрагмент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состоит из одного операнда со сторожевым условием. Если оно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выполняется – выполняется и операнд. В противном случае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опе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ранд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выполняется.</a:t>
            </a:r>
          </a:p>
        </p:txBody>
      </p:sp>
    </p:spTree>
    <p:extLst>
      <p:ext uri="{BB962C8B-B14F-4D97-AF65-F5344CB8AC3E}">
        <p14:creationId xmlns:p14="http://schemas.microsoft.com/office/powerpoint/2010/main" val="4274100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74D8DF-1353-4026-8AE1-407BC683F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679"/>
            <a:ext cx="8681750" cy="286232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B201C6-CCCA-4BF0-B306-E6E9F5144030}"/>
              </a:ext>
            </a:extLst>
          </p:cNvPr>
          <p:cNvSpPr/>
          <p:nvPr/>
        </p:nvSpPr>
        <p:spPr>
          <a:xfrm>
            <a:off x="609600" y="3048000"/>
            <a:ext cx="8077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200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рассмотрен пример фрагмента диаграммы последовательности для ввода ПИН-кода. В данном случае комбинированный фрагмент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opt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используется внутри оператора взаимодействия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loop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необязательного вывода сообщения и запроса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ПИН-кода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случае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неверного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ввода,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окажется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верным,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opt</a:t>
            </a:r>
            <a:r>
              <a:rPr lang="ru-RU" i="1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будет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проигнорирован.</a:t>
            </a:r>
          </a:p>
          <a:p>
            <a:pPr marL="138430" marR="97155" algn="just">
              <a:spcBef>
                <a:spcPts val="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Следует обратить внимание, что комбинированный фрагмент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(кроме оператора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break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может охватывать не все линии жизни,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имеющиеся на диаграмме последовательности, а только те, которые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участвуют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данного</a:t>
            </a:r>
            <a:r>
              <a:rPr lang="ru-RU" spc="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фрагмента.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 правило не является обязательным и используется только для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удобства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визуализации.</a:t>
            </a:r>
          </a:p>
          <a:p>
            <a:pPr marL="138430" marR="97155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приведенном примере оператор взаимодействия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opt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расположен на тех линиях жизни, которые участвуют 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передаче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сообщений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выполнении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данного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оператора.</a:t>
            </a:r>
          </a:p>
        </p:txBody>
      </p:sp>
    </p:spTree>
    <p:extLst>
      <p:ext uri="{BB962C8B-B14F-4D97-AF65-F5344CB8AC3E}">
        <p14:creationId xmlns:p14="http://schemas.microsoft.com/office/powerpoint/2010/main" val="3233086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33A4C4-F0DA-4961-AF94-D86FAA63EC58}"/>
              </a:ext>
            </a:extLst>
          </p:cNvPr>
          <p:cNvSpPr/>
          <p:nvPr/>
        </p:nvSpPr>
        <p:spPr>
          <a:xfrm>
            <a:off x="914400" y="1867034"/>
            <a:ext cx="8229600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39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par</a:t>
            </a:r>
            <a:endParaRPr lang="ru-RU" sz="1600" b="1" spc="-5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6520" algn="just">
              <a:spcBef>
                <a:spcPts val="590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Наряду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последовательными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сообщениями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диаграммах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последовательности можно отображать и параллельное выполнение взаимодействий. Для этого используется оператор взаимодействия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(параллельный)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который специфицирует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рованный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фрагмент,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представляющий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некоторое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параллельное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выполнений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взаимодействий</a:t>
            </a:r>
            <a:r>
              <a:rPr lang="ru-RU" sz="160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своих операндов.</a:t>
            </a:r>
          </a:p>
          <a:p>
            <a:pPr marL="138430" marR="96520"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8430" marR="96520"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параллельном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комбинированном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фрагменте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наступления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событий у различных операндов могут чередоваться по времени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произвольным образом. Однако внутри каждого отдельного операнда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соблюдается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последовательный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порядок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выполнения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со-</a:t>
            </a:r>
            <a:r>
              <a:rPr lang="ru-RU" sz="1600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общений.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56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EED51E-96C4-4974-BCB7-1C35A4E3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1"/>
            <a:ext cx="7924800" cy="29718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E0F852-A84F-42F7-AD59-D87BB06BA9B5}"/>
              </a:ext>
            </a:extLst>
          </p:cNvPr>
          <p:cNvSpPr/>
          <p:nvPr/>
        </p:nvSpPr>
        <p:spPr>
          <a:xfrm>
            <a:off x="533400" y="3733800"/>
            <a:ext cx="838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6520" algn="just">
              <a:spcBef>
                <a:spcPts val="1205"/>
              </a:spcBef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рисунке приведен фрагмент диаграммы последовательности, которая моделирует обработку запросов некоторой СУБД.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этом примере все запросы могут обрабатываться параллельно,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причем запросы от разных пользователей и их обработка могут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чередоваться</a:t>
            </a:r>
            <a:r>
              <a:rPr lang="ru-RU" spc="1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между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собой.</a:t>
            </a:r>
            <a:r>
              <a:rPr lang="ru-RU" spc="16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Например,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</a:t>
            </a:r>
            <a:r>
              <a:rPr lang="ru-RU" spc="16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передачи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запроса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первом операнде может быть передан запрос во втором операнде.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 чего обработан запрос в первом операнде, и, наконец, обработан запрос во втором операнде. То есть из расположения со-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общений в различных регионах операндов нельзя сделать ника-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кого заключения о порядке их выполнения. В то же время сообщения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внутри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каждого</a:t>
            </a:r>
            <a:r>
              <a:rPr lang="ru-RU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операнда</a:t>
            </a:r>
            <a:r>
              <a:rPr lang="ru-RU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упорядочены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сверху вниз.</a:t>
            </a:r>
          </a:p>
        </p:txBody>
      </p:sp>
    </p:spTree>
    <p:extLst>
      <p:ext uri="{BB962C8B-B14F-4D97-AF65-F5344CB8AC3E}">
        <p14:creationId xmlns:p14="http://schemas.microsoft.com/office/powerpoint/2010/main" val="111117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24000" y="0"/>
            <a:ext cx="8639810" cy="6448425"/>
            <a:chOff x="0" y="0"/>
            <a:chExt cx="8639810" cy="6448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02664" cy="9692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327" y="877824"/>
              <a:ext cx="4224528" cy="2194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07" y="3467861"/>
              <a:ext cx="3848104" cy="9189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3138" y="2858770"/>
              <a:ext cx="1418590" cy="806450"/>
            </a:xfrm>
            <a:custGeom>
              <a:avLst/>
              <a:gdLst/>
              <a:ahLst/>
              <a:cxnLst/>
              <a:rect l="l" t="t" r="r" b="b"/>
              <a:pathLst>
                <a:path w="1418589" h="806450">
                  <a:moveTo>
                    <a:pt x="33243" y="731238"/>
                  </a:moveTo>
                  <a:lnTo>
                    <a:pt x="0" y="736218"/>
                  </a:lnTo>
                  <a:lnTo>
                    <a:pt x="49022" y="805941"/>
                  </a:lnTo>
                  <a:lnTo>
                    <a:pt x="69517" y="743076"/>
                  </a:lnTo>
                  <a:lnTo>
                    <a:pt x="33274" y="743076"/>
                  </a:lnTo>
                  <a:lnTo>
                    <a:pt x="33243" y="731238"/>
                  </a:lnTo>
                  <a:close/>
                </a:path>
                <a:path w="1418589" h="806450">
                  <a:moveTo>
                    <a:pt x="45938" y="729335"/>
                  </a:moveTo>
                  <a:lnTo>
                    <a:pt x="33243" y="731238"/>
                  </a:lnTo>
                  <a:lnTo>
                    <a:pt x="33274" y="743076"/>
                  </a:lnTo>
                  <a:lnTo>
                    <a:pt x="45974" y="743076"/>
                  </a:lnTo>
                  <a:lnTo>
                    <a:pt x="45938" y="729335"/>
                  </a:lnTo>
                  <a:close/>
                </a:path>
                <a:path w="1418589" h="806450">
                  <a:moveTo>
                    <a:pt x="75437" y="724915"/>
                  </a:moveTo>
                  <a:lnTo>
                    <a:pt x="45938" y="729335"/>
                  </a:lnTo>
                  <a:lnTo>
                    <a:pt x="45974" y="743076"/>
                  </a:lnTo>
                  <a:lnTo>
                    <a:pt x="69517" y="743076"/>
                  </a:lnTo>
                  <a:lnTo>
                    <a:pt x="75437" y="724915"/>
                  </a:lnTo>
                  <a:close/>
                </a:path>
                <a:path w="1418589" h="806450">
                  <a:moveTo>
                    <a:pt x="1418463" y="0"/>
                  </a:moveTo>
                  <a:lnTo>
                    <a:pt x="31368" y="0"/>
                  </a:lnTo>
                  <a:lnTo>
                    <a:pt x="33243" y="731238"/>
                  </a:lnTo>
                  <a:lnTo>
                    <a:pt x="45938" y="729335"/>
                  </a:lnTo>
                  <a:lnTo>
                    <a:pt x="44085" y="12700"/>
                  </a:lnTo>
                  <a:lnTo>
                    <a:pt x="37718" y="12700"/>
                  </a:lnTo>
                  <a:lnTo>
                    <a:pt x="44068" y="6350"/>
                  </a:lnTo>
                  <a:lnTo>
                    <a:pt x="1418463" y="6350"/>
                  </a:lnTo>
                  <a:lnTo>
                    <a:pt x="1418463" y="0"/>
                  </a:lnTo>
                  <a:close/>
                </a:path>
                <a:path w="1418589" h="806450">
                  <a:moveTo>
                    <a:pt x="44068" y="6350"/>
                  </a:moveTo>
                  <a:lnTo>
                    <a:pt x="37718" y="12700"/>
                  </a:lnTo>
                  <a:lnTo>
                    <a:pt x="44085" y="12700"/>
                  </a:lnTo>
                  <a:lnTo>
                    <a:pt x="44068" y="6350"/>
                  </a:lnTo>
                  <a:close/>
                </a:path>
                <a:path w="1418589" h="806450">
                  <a:moveTo>
                    <a:pt x="1418463" y="6350"/>
                  </a:moveTo>
                  <a:lnTo>
                    <a:pt x="44068" y="6350"/>
                  </a:lnTo>
                  <a:lnTo>
                    <a:pt x="44085" y="12700"/>
                  </a:lnTo>
                  <a:lnTo>
                    <a:pt x="1418463" y="12700"/>
                  </a:lnTo>
                  <a:lnTo>
                    <a:pt x="1418463" y="6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66872" y="4776215"/>
              <a:ext cx="2453640" cy="649605"/>
            </a:xfrm>
            <a:custGeom>
              <a:avLst/>
              <a:gdLst/>
              <a:ahLst/>
              <a:cxnLst/>
              <a:rect l="l" t="t" r="r" b="b"/>
              <a:pathLst>
                <a:path w="2453640" h="649604">
                  <a:moveTo>
                    <a:pt x="0" y="649223"/>
                  </a:moveTo>
                  <a:lnTo>
                    <a:pt x="2453640" y="649223"/>
                  </a:lnTo>
                  <a:lnTo>
                    <a:pt x="2453640" y="0"/>
                  </a:lnTo>
                  <a:lnTo>
                    <a:pt x="0" y="0"/>
                  </a:lnTo>
                  <a:lnTo>
                    <a:pt x="0" y="64922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4928" y="4718354"/>
              <a:ext cx="1613789" cy="4036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3072" y="4931714"/>
              <a:ext cx="2360422" cy="4036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9079" y="5145074"/>
              <a:ext cx="659714" cy="40368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54067" y="3072383"/>
              <a:ext cx="388620" cy="1701164"/>
            </a:xfrm>
            <a:custGeom>
              <a:avLst/>
              <a:gdLst/>
              <a:ahLst/>
              <a:cxnLst/>
              <a:rect l="l" t="t" r="r" b="b"/>
              <a:pathLst>
                <a:path w="388620" h="1701164">
                  <a:moveTo>
                    <a:pt x="31750" y="1624964"/>
                  </a:moveTo>
                  <a:lnTo>
                    <a:pt x="0" y="1624964"/>
                  </a:lnTo>
                  <a:lnTo>
                    <a:pt x="38100" y="1701164"/>
                  </a:lnTo>
                  <a:lnTo>
                    <a:pt x="69850" y="1637664"/>
                  </a:lnTo>
                  <a:lnTo>
                    <a:pt x="31750" y="1637664"/>
                  </a:lnTo>
                  <a:lnTo>
                    <a:pt x="31750" y="1624964"/>
                  </a:lnTo>
                  <a:close/>
                </a:path>
                <a:path w="388620" h="1701164">
                  <a:moveTo>
                    <a:pt x="375539" y="844168"/>
                  </a:moveTo>
                  <a:lnTo>
                    <a:pt x="31750" y="844168"/>
                  </a:lnTo>
                  <a:lnTo>
                    <a:pt x="31750" y="1637664"/>
                  </a:lnTo>
                  <a:lnTo>
                    <a:pt x="44450" y="1637664"/>
                  </a:lnTo>
                  <a:lnTo>
                    <a:pt x="44450" y="856868"/>
                  </a:lnTo>
                  <a:lnTo>
                    <a:pt x="38100" y="856868"/>
                  </a:lnTo>
                  <a:lnTo>
                    <a:pt x="44450" y="850518"/>
                  </a:lnTo>
                  <a:lnTo>
                    <a:pt x="375539" y="850518"/>
                  </a:lnTo>
                  <a:lnTo>
                    <a:pt x="375539" y="844168"/>
                  </a:lnTo>
                  <a:close/>
                </a:path>
                <a:path w="388620" h="1701164">
                  <a:moveTo>
                    <a:pt x="76200" y="1624964"/>
                  </a:moveTo>
                  <a:lnTo>
                    <a:pt x="44450" y="1624964"/>
                  </a:lnTo>
                  <a:lnTo>
                    <a:pt x="44450" y="1637664"/>
                  </a:lnTo>
                  <a:lnTo>
                    <a:pt x="69850" y="1637664"/>
                  </a:lnTo>
                  <a:lnTo>
                    <a:pt x="76200" y="1624964"/>
                  </a:lnTo>
                  <a:close/>
                </a:path>
                <a:path w="388620" h="1701164">
                  <a:moveTo>
                    <a:pt x="44450" y="850518"/>
                  </a:moveTo>
                  <a:lnTo>
                    <a:pt x="38100" y="856868"/>
                  </a:lnTo>
                  <a:lnTo>
                    <a:pt x="44450" y="856868"/>
                  </a:lnTo>
                  <a:lnTo>
                    <a:pt x="44450" y="850518"/>
                  </a:lnTo>
                  <a:close/>
                </a:path>
                <a:path w="388620" h="1701164">
                  <a:moveTo>
                    <a:pt x="388239" y="844168"/>
                  </a:moveTo>
                  <a:lnTo>
                    <a:pt x="381889" y="844168"/>
                  </a:lnTo>
                  <a:lnTo>
                    <a:pt x="375539" y="850518"/>
                  </a:lnTo>
                  <a:lnTo>
                    <a:pt x="44450" y="850518"/>
                  </a:lnTo>
                  <a:lnTo>
                    <a:pt x="44450" y="856868"/>
                  </a:lnTo>
                  <a:lnTo>
                    <a:pt x="388239" y="856868"/>
                  </a:lnTo>
                  <a:lnTo>
                    <a:pt x="388239" y="844168"/>
                  </a:lnTo>
                  <a:close/>
                </a:path>
                <a:path w="388620" h="1701164">
                  <a:moveTo>
                    <a:pt x="388239" y="0"/>
                  </a:moveTo>
                  <a:lnTo>
                    <a:pt x="375539" y="0"/>
                  </a:lnTo>
                  <a:lnTo>
                    <a:pt x="375539" y="850518"/>
                  </a:lnTo>
                  <a:lnTo>
                    <a:pt x="381889" y="844168"/>
                  </a:lnTo>
                  <a:lnTo>
                    <a:pt x="388239" y="844168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26479" y="5779008"/>
              <a:ext cx="2453640" cy="652780"/>
            </a:xfrm>
            <a:custGeom>
              <a:avLst/>
              <a:gdLst/>
              <a:ahLst/>
              <a:cxnLst/>
              <a:rect l="l" t="t" r="r" b="b"/>
              <a:pathLst>
                <a:path w="2453640" h="652779">
                  <a:moveTo>
                    <a:pt x="0" y="652272"/>
                  </a:moveTo>
                  <a:lnTo>
                    <a:pt x="2453639" y="652272"/>
                  </a:lnTo>
                  <a:lnTo>
                    <a:pt x="2453639" y="0"/>
                  </a:lnTo>
                  <a:lnTo>
                    <a:pt x="0" y="0"/>
                  </a:lnTo>
                  <a:lnTo>
                    <a:pt x="0" y="65227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9" y="5830823"/>
              <a:ext cx="2512822" cy="4036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4576" y="6044184"/>
              <a:ext cx="927925" cy="40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02739" y="1153413"/>
            <a:ext cx="21323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200" b="1" i="1" spc="-10" dirty="0">
                <a:latin typeface="Times New Roman"/>
                <a:cs typeface="Times New Roman"/>
              </a:rPr>
              <a:t>Структура</a:t>
            </a:r>
            <a:r>
              <a:rPr sz="2200" b="1" i="1" spc="-125" dirty="0">
                <a:latin typeface="Times New Roman"/>
                <a:cs typeface="Times New Roman"/>
              </a:rPr>
              <a:t> </a:t>
            </a:r>
            <a:r>
              <a:rPr sz="2200" b="1" i="1" dirty="0">
                <a:latin typeface="Times New Roman"/>
                <a:cs typeface="Times New Roman"/>
              </a:rPr>
              <a:t>UML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0830" y="4764404"/>
            <a:ext cx="5128260" cy="15812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043555" indent="5080" algn="ctr">
              <a:spcBef>
                <a:spcPts val="90"/>
              </a:spcBef>
            </a:pPr>
            <a:r>
              <a:rPr sz="1400" i="1" spc="-10" dirty="0">
                <a:latin typeface="Times New Roman"/>
                <a:cs typeface="Times New Roman"/>
              </a:rPr>
              <a:t>общие</a:t>
            </a:r>
            <a:r>
              <a:rPr sz="1400" i="1" spc="35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UML</a:t>
            </a:r>
            <a:r>
              <a:rPr sz="1400" i="1" spc="-20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пути 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достижения</a:t>
            </a:r>
            <a:r>
              <a:rPr sz="1400" i="1" spc="20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определенных </a:t>
            </a:r>
            <a:r>
              <a:rPr sz="1400" i="1" spc="-33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целей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3665854" marR="5080" indent="-768350"/>
            <a:r>
              <a:rPr sz="1400" i="1" spc="-5" dirty="0">
                <a:latin typeface="Times New Roman"/>
                <a:cs typeface="Times New Roman"/>
              </a:rPr>
              <a:t>представление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sz="1400" i="1" spc="-15" dirty="0">
                <a:latin typeface="Times New Roman"/>
                <a:cs typeface="Times New Roman"/>
              </a:rPr>
              <a:t>архитектуры </a:t>
            </a:r>
            <a:r>
              <a:rPr sz="1400" i="1" spc="-335" dirty="0">
                <a:latin typeface="Times New Roman"/>
                <a:cs typeface="Times New Roman"/>
              </a:rPr>
              <a:t> </a:t>
            </a:r>
            <a:r>
              <a:rPr sz="1400" i="1" spc="-10" dirty="0">
                <a:latin typeface="Times New Roman"/>
                <a:cs typeface="Times New Roman"/>
              </a:rPr>
              <a:t>системы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38161" y="2456688"/>
            <a:ext cx="3432810" cy="3322954"/>
            <a:chOff x="5614161" y="2456688"/>
            <a:chExt cx="3432810" cy="3322954"/>
          </a:xfrm>
        </p:grpSpPr>
        <p:sp>
          <p:nvSpPr>
            <p:cNvPr id="19" name="object 19"/>
            <p:cNvSpPr/>
            <p:nvPr/>
          </p:nvSpPr>
          <p:spPr>
            <a:xfrm>
              <a:off x="5614161" y="2980944"/>
              <a:ext cx="1778000" cy="2798445"/>
            </a:xfrm>
            <a:custGeom>
              <a:avLst/>
              <a:gdLst/>
              <a:ahLst/>
              <a:cxnLst/>
              <a:rect l="l" t="t" r="r" b="b"/>
              <a:pathLst>
                <a:path w="1778000" h="2798445">
                  <a:moveTo>
                    <a:pt x="1733549" y="2722156"/>
                  </a:moveTo>
                  <a:lnTo>
                    <a:pt x="1701799" y="2722156"/>
                  </a:lnTo>
                  <a:lnTo>
                    <a:pt x="1739899" y="2798356"/>
                  </a:lnTo>
                  <a:lnTo>
                    <a:pt x="1771649" y="2734856"/>
                  </a:lnTo>
                  <a:lnTo>
                    <a:pt x="1733549" y="2734856"/>
                  </a:lnTo>
                  <a:lnTo>
                    <a:pt x="1733549" y="2722156"/>
                  </a:lnTo>
                  <a:close/>
                </a:path>
                <a:path w="1778000" h="2798445">
                  <a:moveTo>
                    <a:pt x="1733549" y="1399158"/>
                  </a:moveTo>
                  <a:lnTo>
                    <a:pt x="1733549" y="2734856"/>
                  </a:lnTo>
                  <a:lnTo>
                    <a:pt x="1746249" y="2734856"/>
                  </a:lnTo>
                  <a:lnTo>
                    <a:pt x="1746249" y="1405508"/>
                  </a:lnTo>
                  <a:lnTo>
                    <a:pt x="1739899" y="1405508"/>
                  </a:lnTo>
                  <a:lnTo>
                    <a:pt x="1733549" y="1399158"/>
                  </a:lnTo>
                  <a:close/>
                </a:path>
                <a:path w="1778000" h="2798445">
                  <a:moveTo>
                    <a:pt x="1777999" y="2722156"/>
                  </a:moveTo>
                  <a:lnTo>
                    <a:pt x="1746249" y="2722156"/>
                  </a:lnTo>
                  <a:lnTo>
                    <a:pt x="1746249" y="2734856"/>
                  </a:lnTo>
                  <a:lnTo>
                    <a:pt x="1771649" y="2734856"/>
                  </a:lnTo>
                  <a:lnTo>
                    <a:pt x="1777999" y="2722156"/>
                  </a:lnTo>
                  <a:close/>
                </a:path>
                <a:path w="1778000" h="2798445">
                  <a:moveTo>
                    <a:pt x="12700" y="0"/>
                  </a:moveTo>
                  <a:lnTo>
                    <a:pt x="0" y="0"/>
                  </a:lnTo>
                  <a:lnTo>
                    <a:pt x="0" y="1405508"/>
                  </a:lnTo>
                  <a:lnTo>
                    <a:pt x="1733549" y="1405508"/>
                  </a:lnTo>
                  <a:lnTo>
                    <a:pt x="1733549" y="1399158"/>
                  </a:lnTo>
                  <a:lnTo>
                    <a:pt x="12700" y="1399158"/>
                  </a:lnTo>
                  <a:lnTo>
                    <a:pt x="6350" y="1392808"/>
                  </a:lnTo>
                  <a:lnTo>
                    <a:pt x="12700" y="1392808"/>
                  </a:lnTo>
                  <a:lnTo>
                    <a:pt x="12700" y="0"/>
                  </a:lnTo>
                  <a:close/>
                </a:path>
                <a:path w="1778000" h="2798445">
                  <a:moveTo>
                    <a:pt x="1746249" y="1392808"/>
                  </a:moveTo>
                  <a:lnTo>
                    <a:pt x="12700" y="1392808"/>
                  </a:lnTo>
                  <a:lnTo>
                    <a:pt x="12700" y="1399158"/>
                  </a:lnTo>
                  <a:lnTo>
                    <a:pt x="1733549" y="1399158"/>
                  </a:lnTo>
                  <a:lnTo>
                    <a:pt x="1739899" y="1405508"/>
                  </a:lnTo>
                  <a:lnTo>
                    <a:pt x="1746249" y="1405508"/>
                  </a:lnTo>
                  <a:lnTo>
                    <a:pt x="1746249" y="1392808"/>
                  </a:lnTo>
                  <a:close/>
                </a:path>
                <a:path w="1778000" h="2798445">
                  <a:moveTo>
                    <a:pt x="12700" y="1392808"/>
                  </a:moveTo>
                  <a:lnTo>
                    <a:pt x="6350" y="1392808"/>
                  </a:lnTo>
                  <a:lnTo>
                    <a:pt x="12700" y="1399158"/>
                  </a:lnTo>
                  <a:lnTo>
                    <a:pt x="12700" y="13928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9967" y="3264408"/>
              <a:ext cx="3206495" cy="9662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604761" y="2456688"/>
              <a:ext cx="855344" cy="960119"/>
            </a:xfrm>
            <a:custGeom>
              <a:avLst/>
              <a:gdLst/>
              <a:ahLst/>
              <a:cxnLst/>
              <a:rect l="l" t="t" r="r" b="b"/>
              <a:pathLst>
                <a:path w="855345" h="960120">
                  <a:moveTo>
                    <a:pt x="810768" y="883665"/>
                  </a:moveTo>
                  <a:lnTo>
                    <a:pt x="779018" y="883665"/>
                  </a:lnTo>
                  <a:lnTo>
                    <a:pt x="817118" y="959865"/>
                  </a:lnTo>
                  <a:lnTo>
                    <a:pt x="848868" y="896365"/>
                  </a:lnTo>
                  <a:lnTo>
                    <a:pt x="810768" y="896365"/>
                  </a:lnTo>
                  <a:lnTo>
                    <a:pt x="810768" y="883665"/>
                  </a:lnTo>
                  <a:close/>
                </a:path>
                <a:path w="855345" h="960120">
                  <a:moveTo>
                    <a:pt x="810768" y="479933"/>
                  </a:moveTo>
                  <a:lnTo>
                    <a:pt x="810768" y="896365"/>
                  </a:lnTo>
                  <a:lnTo>
                    <a:pt x="823468" y="896365"/>
                  </a:lnTo>
                  <a:lnTo>
                    <a:pt x="823468" y="486283"/>
                  </a:lnTo>
                  <a:lnTo>
                    <a:pt x="817118" y="486283"/>
                  </a:lnTo>
                  <a:lnTo>
                    <a:pt x="810768" y="479933"/>
                  </a:lnTo>
                  <a:close/>
                </a:path>
                <a:path w="855345" h="960120">
                  <a:moveTo>
                    <a:pt x="855218" y="883665"/>
                  </a:moveTo>
                  <a:lnTo>
                    <a:pt x="823468" y="883665"/>
                  </a:lnTo>
                  <a:lnTo>
                    <a:pt x="823468" y="896365"/>
                  </a:lnTo>
                  <a:lnTo>
                    <a:pt x="848868" y="896365"/>
                  </a:lnTo>
                  <a:lnTo>
                    <a:pt x="855218" y="883665"/>
                  </a:lnTo>
                  <a:close/>
                </a:path>
                <a:path w="855345" h="960120">
                  <a:moveTo>
                    <a:pt x="12700" y="0"/>
                  </a:moveTo>
                  <a:lnTo>
                    <a:pt x="0" y="0"/>
                  </a:lnTo>
                  <a:lnTo>
                    <a:pt x="0" y="486283"/>
                  </a:lnTo>
                  <a:lnTo>
                    <a:pt x="810768" y="486283"/>
                  </a:lnTo>
                  <a:lnTo>
                    <a:pt x="810768" y="479933"/>
                  </a:lnTo>
                  <a:lnTo>
                    <a:pt x="12700" y="479933"/>
                  </a:lnTo>
                  <a:lnTo>
                    <a:pt x="6350" y="473583"/>
                  </a:lnTo>
                  <a:lnTo>
                    <a:pt x="12700" y="473583"/>
                  </a:lnTo>
                  <a:lnTo>
                    <a:pt x="12700" y="0"/>
                  </a:lnTo>
                  <a:close/>
                </a:path>
                <a:path w="855345" h="960120">
                  <a:moveTo>
                    <a:pt x="823468" y="473583"/>
                  </a:moveTo>
                  <a:lnTo>
                    <a:pt x="12700" y="473583"/>
                  </a:lnTo>
                  <a:lnTo>
                    <a:pt x="12700" y="479933"/>
                  </a:lnTo>
                  <a:lnTo>
                    <a:pt x="810768" y="479933"/>
                  </a:lnTo>
                  <a:lnTo>
                    <a:pt x="817118" y="486283"/>
                  </a:lnTo>
                  <a:lnTo>
                    <a:pt x="823468" y="486283"/>
                  </a:lnTo>
                  <a:lnTo>
                    <a:pt x="823468" y="473583"/>
                  </a:lnTo>
                  <a:close/>
                </a:path>
                <a:path w="855345" h="960120">
                  <a:moveTo>
                    <a:pt x="12700" y="473583"/>
                  </a:moveTo>
                  <a:lnTo>
                    <a:pt x="6350" y="473583"/>
                  </a:lnTo>
                  <a:lnTo>
                    <a:pt x="12700" y="479933"/>
                  </a:lnTo>
                  <a:lnTo>
                    <a:pt x="12700" y="473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0E28CFA-760B-45AD-8F0B-076EEC701A4E}"/>
              </a:ext>
            </a:extLst>
          </p:cNvPr>
          <p:cNvSpPr/>
          <p:nvPr/>
        </p:nvSpPr>
        <p:spPr>
          <a:xfrm>
            <a:off x="990600" y="1676400"/>
            <a:ext cx="868680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Bef>
                <a:spcPts val="1200"/>
              </a:spcBef>
              <a:spcAft>
                <a:spcPts val="0"/>
              </a:spcAft>
              <a:buSzPts val="1600"/>
              <a:tabLst>
                <a:tab pos="1047115" algn="l"/>
              </a:tabLst>
            </a:pP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Оператор</a:t>
            </a:r>
            <a:r>
              <a:rPr lang="ru-RU" sz="1600" b="1" spc="-1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spc="-5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взаимодействия</a:t>
            </a:r>
            <a:r>
              <a:rPr lang="ru-RU" sz="1600" b="1" spc="-2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ru-RU" sz="1600" b="1" i="1" spc="-5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critical</a:t>
            </a:r>
            <a:endParaRPr lang="ru-RU" sz="1100" spc="-5" dirty="0">
              <a:latin typeface="Times New Roman" panose="020206030504050203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38430" marR="97155" algn="just">
              <a:spcBef>
                <a:spcPts val="595"/>
              </a:spcBef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Оператор взаимодействия </a:t>
            </a:r>
            <a:r>
              <a:rPr lang="ru-RU" sz="1600" b="1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critical</a:t>
            </a:r>
            <a:r>
              <a:rPr lang="ru-RU" sz="16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(критический регион)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специфицирует комбинированный фрагмент взаимодействия, траектории которого не могут чередоваться с другими спецификация-</a:t>
            </a:r>
            <a:r>
              <a:rPr lang="ru-RU" sz="1600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ми, наступления событий на тех или иных линиях жизни, которые</a:t>
            </a:r>
            <a:r>
              <a:rPr lang="ru-RU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этот регион</a:t>
            </a:r>
            <a:r>
              <a:rPr lang="ru-RU" sz="16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покрывает.</a:t>
            </a:r>
          </a:p>
          <a:p>
            <a:pPr algn="just"/>
            <a:endParaRPr lang="ru-RU" sz="1600" dirty="0">
              <a:latin typeface="Times New Roman" panose="02020603050405020304" pitchFamily="18" charset="0"/>
            </a:endParaRPr>
          </a:p>
          <a:p>
            <a:pPr algn="just"/>
            <a:r>
              <a:rPr lang="ru-RU" sz="1600" dirty="0">
                <a:latin typeface="Times New Roman" panose="02020603050405020304" pitchFamily="18" charset="0"/>
              </a:rPr>
              <a:t>   Это означает, что наступления событий или передача сообщений в этом регионе не   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</a:rPr>
              <a:t>   может чередоваться с наступлениями </a:t>
            </a:r>
            <a:r>
              <a:rPr lang="ru-RU" sz="1600" dirty="0" err="1">
                <a:latin typeface="Times New Roman" panose="02020603050405020304" pitchFamily="18" charset="0"/>
              </a:rPr>
              <a:t>собы</a:t>
            </a:r>
            <a:r>
              <a:rPr lang="ru-RU" sz="1600" dirty="0">
                <a:latin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</a:rPr>
              <a:t>тий</a:t>
            </a:r>
            <a:r>
              <a:rPr lang="ru-RU" sz="1600" dirty="0">
                <a:latin typeface="Times New Roman" panose="02020603050405020304" pitchFamily="18" charset="0"/>
              </a:rPr>
              <a:t> или передачами сообщений в других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</a:rPr>
              <a:t>   регионах, даже если другие операторы взаимодействия могут допускать такое чередование</a:t>
            </a:r>
          </a:p>
        </p:txBody>
      </p:sp>
    </p:spTree>
    <p:extLst>
      <p:ext uri="{BB962C8B-B14F-4D97-AF65-F5344CB8AC3E}">
        <p14:creationId xmlns:p14="http://schemas.microsoft.com/office/powerpoint/2010/main" val="3475735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A38BF6-184E-40E1-BABF-83288FBF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172200" cy="40005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03F778-EBFC-4CB0-B08E-66031A3BEB10}"/>
              </a:ext>
            </a:extLst>
          </p:cNvPr>
          <p:cNvSpPr/>
          <p:nvPr/>
        </p:nvSpPr>
        <p:spPr>
          <a:xfrm>
            <a:off x="609600" y="4419600"/>
            <a:ext cx="9296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430" marR="9398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качестве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иллюстрации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применения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критического</a:t>
            </a:r>
            <a:r>
              <a:rPr lang="ru-RU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региона</a:t>
            </a:r>
            <a:r>
              <a:rPr lang="ru-RU" i="1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рассмотрим</a:t>
            </a:r>
            <a:r>
              <a:rPr lang="ru-RU" spc="17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</a:t>
            </a:r>
            <a:r>
              <a:rPr lang="ru-RU" spc="1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диаграммы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последовательности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из</a:t>
            </a:r>
            <a:r>
              <a:rPr lang="ru-RU" spc="1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предыдущего примера. Добавление на диаграмму критического региона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означает,</a:t>
            </a:r>
            <a:r>
              <a:rPr lang="ru-RU" spc="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что</a:t>
            </a:r>
            <a:r>
              <a:rPr lang="ru-RU" spc="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если</a:t>
            </a:r>
            <a:r>
              <a:rPr lang="ru-RU" spc="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поступает</a:t>
            </a:r>
            <a:r>
              <a:rPr lang="ru-RU" spc="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запрос</a:t>
            </a:r>
            <a:r>
              <a:rPr lang="ru-RU" spc="4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5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обновление,</a:t>
            </a:r>
            <a:r>
              <a:rPr lang="ru-RU" spc="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который изображен</a:t>
            </a:r>
            <a:r>
              <a:rPr lang="ru-RU" spc="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</a:t>
            </a:r>
            <a:r>
              <a:rPr lang="ru-RU" spc="3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комбинированном</a:t>
            </a:r>
            <a:r>
              <a:rPr lang="ru-RU" spc="3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фрагменте</a:t>
            </a:r>
            <a:r>
              <a:rPr lang="ru-RU" spc="3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critical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»,</a:t>
            </a:r>
            <a:r>
              <a:rPr lang="ru-RU" spc="3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</a:t>
            </a:r>
            <a:r>
              <a:rPr lang="ru-RU" spc="3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</a:t>
            </a:r>
            <a:r>
              <a:rPr lang="ru-RU" spc="3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должен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быть</a:t>
            </a:r>
            <a:r>
              <a:rPr lang="ru-RU" spc="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сразу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обработан.</a:t>
            </a:r>
            <a:r>
              <a:rPr lang="ru-RU" spc="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этом</a:t>
            </a:r>
            <a:r>
              <a:rPr lang="ru-RU" spc="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между</a:t>
            </a:r>
            <a:r>
              <a:rPr lang="ru-RU" spc="9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поступлением</a:t>
            </a:r>
            <a:r>
              <a:rPr lang="ru-RU" spc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запроса</a:t>
            </a:r>
            <a:r>
              <a:rPr lang="ru-RU" spc="10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pc="-3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обновление</a:t>
            </a:r>
            <a:r>
              <a:rPr lang="ru-RU" spc="2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</a:t>
            </a:r>
            <a:r>
              <a:rPr lang="ru-RU" spc="28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его</a:t>
            </a:r>
            <a:r>
              <a:rPr lang="ru-RU" spc="28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обработкой</a:t>
            </a:r>
            <a:r>
              <a:rPr lang="ru-RU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СУБД</a:t>
            </a:r>
            <a:r>
              <a:rPr lang="ru-RU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</a:t>
            </a:r>
            <a:r>
              <a:rPr lang="ru-RU" spc="27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могут</a:t>
            </a:r>
            <a:r>
              <a:rPr lang="ru-RU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быть</a:t>
            </a:r>
            <a:r>
              <a:rPr lang="ru-RU" spc="29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выполнены никакие</a:t>
            </a:r>
            <a:r>
              <a:rPr lang="ru-RU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другие</a:t>
            </a:r>
            <a:r>
              <a:rPr lang="ru-RU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сообщения.</a:t>
            </a:r>
          </a:p>
        </p:txBody>
      </p:sp>
    </p:spTree>
    <p:extLst>
      <p:ext uri="{BB962C8B-B14F-4D97-AF65-F5344CB8AC3E}">
        <p14:creationId xmlns:p14="http://schemas.microsoft.com/office/powerpoint/2010/main" val="1965935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103F778-EBFC-4CB0-B08E-66031A3BEB10}"/>
              </a:ext>
            </a:extLst>
          </p:cNvPr>
          <p:cNvSpPr/>
          <p:nvPr/>
        </p:nvSpPr>
        <p:spPr>
          <a:xfrm>
            <a:off x="342900" y="3124200"/>
            <a:ext cx="9296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В отдельных случаях </a:t>
            </a:r>
            <a:r>
              <a:rPr lang="ru-RU" i="1" dirty="0"/>
              <a:t>объект</a:t>
            </a:r>
            <a:r>
              <a:rPr lang="ru-RU" dirty="0"/>
              <a:t> может посылать </a:t>
            </a:r>
            <a:r>
              <a:rPr lang="ru-RU" i="1" dirty="0"/>
              <a:t>сообщения</a:t>
            </a:r>
            <a:r>
              <a:rPr lang="ru-RU" dirty="0"/>
              <a:t> самому себе, инициируя так называемые </a:t>
            </a:r>
            <a:r>
              <a:rPr lang="ru-RU" b="1" dirty="0"/>
              <a:t>рефлексивные </a:t>
            </a:r>
            <a:r>
              <a:rPr lang="ru-RU" i="1" dirty="0"/>
              <a:t>сообщения</a:t>
            </a:r>
            <a:r>
              <a:rPr lang="ru-RU" dirty="0"/>
              <a:t>. Такие </a:t>
            </a:r>
            <a:r>
              <a:rPr lang="ru-RU" i="1" dirty="0"/>
              <a:t>сообщения</a:t>
            </a:r>
            <a:r>
              <a:rPr lang="ru-RU" dirty="0"/>
              <a:t> изображаются в форме </a:t>
            </a:r>
            <a:r>
              <a:rPr lang="ru-RU" i="1" dirty="0"/>
              <a:t>сообщения</a:t>
            </a:r>
            <a:r>
              <a:rPr lang="ru-RU" dirty="0"/>
              <a:t>, начало и конец которого соприкасаются с </a:t>
            </a:r>
            <a:r>
              <a:rPr lang="ru-RU" i="1" dirty="0"/>
              <a:t>линией жизни</a:t>
            </a:r>
            <a:r>
              <a:rPr lang="ru-RU" dirty="0"/>
              <a:t> или </a:t>
            </a:r>
            <a:r>
              <a:rPr lang="ru-RU" i="1" dirty="0"/>
              <a:t>фокусом управления</a:t>
            </a:r>
            <a:r>
              <a:rPr lang="ru-RU" dirty="0"/>
              <a:t> одного и того же </a:t>
            </a:r>
            <a:r>
              <a:rPr lang="ru-RU" i="1" dirty="0"/>
              <a:t>объекта</a:t>
            </a:r>
            <a:r>
              <a:rPr lang="ru-RU" dirty="0"/>
              <a:t>. Подобные ситуации возникают, например, при обработке нажатий на клавиши клавиатуры при вводе текста в редактируемый документ, при наборе цифр номера телефона абонента.</a:t>
            </a:r>
          </a:p>
          <a:p>
            <a:pPr algn="just"/>
            <a:r>
              <a:rPr lang="ru-RU" dirty="0"/>
              <a:t>Если в результате рефлексивного </a:t>
            </a:r>
            <a:r>
              <a:rPr lang="ru-RU" i="1" dirty="0"/>
              <a:t>сообщения</a:t>
            </a:r>
            <a:r>
              <a:rPr lang="ru-RU" dirty="0"/>
              <a:t> создается новый </a:t>
            </a:r>
            <a:r>
              <a:rPr lang="ru-RU" i="1" dirty="0"/>
              <a:t>подпроцесс</a:t>
            </a:r>
            <a:r>
              <a:rPr lang="ru-RU" dirty="0"/>
              <a:t> или нить управления, то говорят о рекурсивном или вложенном </a:t>
            </a:r>
            <a:r>
              <a:rPr lang="ru-RU" i="1" dirty="0"/>
              <a:t>фокусе управления</a:t>
            </a:r>
            <a:r>
              <a:rPr lang="ru-RU" dirty="0"/>
              <a:t>. На </a:t>
            </a:r>
            <a:r>
              <a:rPr lang="ru-RU" i="1" dirty="0"/>
              <a:t>диаграмме последовательности</a:t>
            </a:r>
            <a:r>
              <a:rPr lang="ru-RU" dirty="0"/>
              <a:t> </a:t>
            </a:r>
            <a:r>
              <a:rPr lang="ru-RU" i="1" dirty="0"/>
              <a:t>рекурсия</a:t>
            </a:r>
            <a:r>
              <a:rPr lang="ru-RU" dirty="0"/>
              <a:t> обозначается небольшим прямоугольником, присоединенным к правой стороне </a:t>
            </a:r>
            <a:r>
              <a:rPr lang="ru-RU" i="1" dirty="0"/>
              <a:t>фокуса управления</a:t>
            </a:r>
            <a:r>
              <a:rPr lang="ru-RU" dirty="0"/>
              <a:t> того </a:t>
            </a:r>
            <a:r>
              <a:rPr lang="ru-RU" i="1" dirty="0"/>
              <a:t>объекта</a:t>
            </a:r>
            <a:r>
              <a:rPr lang="ru-RU" dirty="0"/>
              <a:t>, для которого изображается данное рекурсивное взаимодействие.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F66AB1-F8A4-4606-8954-E55543501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8001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5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428E20-A2A6-4306-95CC-D56575758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81000"/>
            <a:ext cx="1188720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87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45A44B-502E-4D27-95FE-96165513A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5287"/>
            <a:ext cx="11277599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9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2309EF-9F96-4E1E-890F-7D9FE6126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90487"/>
            <a:ext cx="98012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4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6F2778-89DA-4F5D-8218-004E50488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8915399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2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1F609F-2E20-4BD4-885A-42121B944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0487"/>
            <a:ext cx="10148887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4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92B44-8B51-4FB4-8139-7B50B102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11049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2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08D1A6-15FE-424E-95A0-0F854B6AC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104394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0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429000" y="1143000"/>
            <a:ext cx="2778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Иерархия</a:t>
            </a:r>
            <a:r>
              <a:rPr b="1" spc="15" dirty="0">
                <a:latin typeface="Times New Roman"/>
                <a:cs typeface="Times New Roman"/>
              </a:rPr>
              <a:t> </a:t>
            </a:r>
            <a:r>
              <a:rPr b="1" spc="-25" dirty="0">
                <a:latin typeface="Times New Roman"/>
                <a:cs typeface="Times New Roman"/>
              </a:rPr>
              <a:t>типов</a:t>
            </a:r>
            <a:r>
              <a:rPr b="1" spc="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диаграмм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676033"/>
            <a:ext cx="7658479" cy="350593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D56C0-7C1B-4BFB-8EEF-E1CBDA9B8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1582399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A53079-1235-4105-9483-44B8225E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457200"/>
            <a:ext cx="11496675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EB3064-64B8-4282-A71E-66CDB39C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57200"/>
            <a:ext cx="11049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2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D40812-FA0C-4438-BBD1-CFDB82FC1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11125200" cy="53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6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</TotalTime>
  <Words>1694</Words>
  <Application>Microsoft Office PowerPoint</Application>
  <PresentationFormat>Широкоэкранный</PresentationFormat>
  <Paragraphs>103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Cambria</vt:lpstr>
      <vt:lpstr>Microsoft Sans Serif</vt:lpstr>
      <vt:lpstr>Times New Roman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Версии UML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и концептуальное моделирование систем</dc:title>
  <dc:creator>jvk05@mail.ru</dc:creator>
  <cp:lastModifiedBy>User</cp:lastModifiedBy>
  <cp:revision>53</cp:revision>
  <dcterms:created xsi:type="dcterms:W3CDTF">2022-03-22T16:14:52Z</dcterms:created>
  <dcterms:modified xsi:type="dcterms:W3CDTF">2023-03-26T15:06:55Z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2021-03-28T00:00:00Z</vt:filetime>
  </property>
  <property fmtid="{D5CDD505-2E9C-101B-9397-08002B2CF9AE}" pid="3" name="Creator">
    <vt:lpwstr>ABBYY FineReader 14</vt:lpwstr>
  </property>
  <property fmtid="{D5CDD505-2E9C-101B-9397-08002B2CF9AE}" pid="4" name="LastSaved">
    <vt:filetime>2022-03-22T00:00:00Z</vt:filetime>
  </property>
</Properties>
</file>